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541350-030F-7400-22B0-1F6BC8840FE0}" v="100" dt="2020-03-13T08:48:30.754"/>
    <p1510:client id="{E46DBB2E-8E1D-11FB-1C3D-F6A88C9B2C07}" v="96" dt="2020-03-13T08:09:41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Douglas" userId="S::cdouglas424@c2ken.net::afc1e64e-7fcc-4bc2-aa43-c8ccd1c5287f" providerId="AD" clId="Web-{E46DBB2E-8E1D-11FB-1C3D-F6A88C9B2C07}"/>
    <pc:docChg chg="modSld">
      <pc:chgData name="C Douglas" userId="S::cdouglas424@c2ken.net::afc1e64e-7fcc-4bc2-aa43-c8ccd1c5287f" providerId="AD" clId="Web-{E46DBB2E-8E1D-11FB-1C3D-F6A88C9B2C07}" dt="2020-03-13T08:09:41.165" v="95" actId="20577"/>
      <pc:docMkLst>
        <pc:docMk/>
      </pc:docMkLst>
      <pc:sldChg chg="modSp">
        <pc:chgData name="C Douglas" userId="S::cdouglas424@c2ken.net::afc1e64e-7fcc-4bc2-aa43-c8ccd1c5287f" providerId="AD" clId="Web-{E46DBB2E-8E1D-11FB-1C3D-F6A88C9B2C07}" dt="2020-03-13T08:09:41.165" v="95" actId="20577"/>
        <pc:sldMkLst>
          <pc:docMk/>
          <pc:sldMk cId="329627892" sldId="266"/>
        </pc:sldMkLst>
        <pc:spChg chg="mod">
          <ac:chgData name="C Douglas" userId="S::cdouglas424@c2ken.net::afc1e64e-7fcc-4bc2-aa43-c8ccd1c5287f" providerId="AD" clId="Web-{E46DBB2E-8E1D-11FB-1C3D-F6A88C9B2C07}" dt="2020-03-13T08:09:41.165" v="95" actId="20577"/>
          <ac:spMkLst>
            <pc:docMk/>
            <pc:sldMk cId="329627892" sldId="266"/>
            <ac:spMk id="2" creationId="{00000000-0000-0000-0000-000000000000}"/>
          </ac:spMkLst>
        </pc:spChg>
      </pc:sldChg>
    </pc:docChg>
  </pc:docChgLst>
  <pc:docChgLst>
    <pc:chgData name="C Douglas" userId="S::cdouglas424@c2ken.net::afc1e64e-7fcc-4bc2-aa43-c8ccd1c5287f" providerId="AD" clId="Web-{B9541350-030F-7400-22B0-1F6BC8840FE0}"/>
    <pc:docChg chg="modSld">
      <pc:chgData name="C Douglas" userId="S::cdouglas424@c2ken.net::afc1e64e-7fcc-4bc2-aa43-c8ccd1c5287f" providerId="AD" clId="Web-{B9541350-030F-7400-22B0-1F6BC8840FE0}" dt="2020-03-13T08:48:30.754" v="97" actId="20577"/>
      <pc:docMkLst>
        <pc:docMk/>
      </pc:docMkLst>
      <pc:sldChg chg="modSp">
        <pc:chgData name="C Douglas" userId="S::cdouglas424@c2ken.net::afc1e64e-7fcc-4bc2-aa43-c8ccd1c5287f" providerId="AD" clId="Web-{B9541350-030F-7400-22B0-1F6BC8840FE0}" dt="2020-03-13T08:45:41.628" v="94" actId="1076"/>
        <pc:sldMkLst>
          <pc:docMk/>
          <pc:sldMk cId="0" sldId="256"/>
        </pc:sldMkLst>
        <pc:spChg chg="mod">
          <ac:chgData name="C Douglas" userId="S::cdouglas424@c2ken.net::afc1e64e-7fcc-4bc2-aa43-c8ccd1c5287f" providerId="AD" clId="Web-{B9541350-030F-7400-22B0-1F6BC8840FE0}" dt="2020-03-13T08:45:41.628" v="94" actId="1076"/>
          <ac:spMkLst>
            <pc:docMk/>
            <pc:sldMk cId="0" sldId="256"/>
            <ac:spMk id="14" creationId="{00000000-0000-0000-0000-000000000000}"/>
          </ac:spMkLst>
        </pc:spChg>
      </pc:sldChg>
      <pc:sldChg chg="modSp">
        <pc:chgData name="C Douglas" userId="S::cdouglas424@c2ken.net::afc1e64e-7fcc-4bc2-aa43-c8ccd1c5287f" providerId="AD" clId="Web-{B9541350-030F-7400-22B0-1F6BC8840FE0}" dt="2020-03-13T08:46:06.253" v="95" actId="20577"/>
        <pc:sldMkLst>
          <pc:docMk/>
          <pc:sldMk cId="0" sldId="259"/>
        </pc:sldMkLst>
        <pc:spChg chg="mod">
          <ac:chgData name="C Douglas" userId="S::cdouglas424@c2ken.net::afc1e64e-7fcc-4bc2-aa43-c8ccd1c5287f" providerId="AD" clId="Web-{B9541350-030F-7400-22B0-1F6BC8840FE0}" dt="2020-03-13T08:46:06.253" v="95" actId="20577"/>
          <ac:spMkLst>
            <pc:docMk/>
            <pc:sldMk cId="0" sldId="259"/>
            <ac:spMk id="36" creationId="{00000000-0000-0000-0000-000000000000}"/>
          </ac:spMkLst>
        </pc:spChg>
      </pc:sldChg>
      <pc:sldChg chg="modSp">
        <pc:chgData name="C Douglas" userId="S::cdouglas424@c2ken.net::afc1e64e-7fcc-4bc2-aa43-c8ccd1c5287f" providerId="AD" clId="Web-{B9541350-030F-7400-22B0-1F6BC8840FE0}" dt="2020-03-13T08:48:30.754" v="97" actId="20577"/>
        <pc:sldMkLst>
          <pc:docMk/>
          <pc:sldMk cId="0" sldId="265"/>
        </pc:sldMkLst>
        <pc:spChg chg="mod">
          <ac:chgData name="C Douglas" userId="S::cdouglas424@c2ken.net::afc1e64e-7fcc-4bc2-aa43-c8ccd1c5287f" providerId="AD" clId="Web-{B9541350-030F-7400-22B0-1F6BC8840FE0}" dt="2020-03-13T08:48:30.754" v="97" actId="20577"/>
          <ac:spMkLst>
            <pc:docMk/>
            <pc:sldMk cId="0" sldId="265"/>
            <ac:spMk id="78" creationId="{00000000-0000-0000-0000-000000000000}"/>
          </ac:spMkLst>
        </pc:spChg>
      </pc:sldChg>
      <pc:sldChg chg="modSp">
        <pc:chgData name="C Douglas" userId="S::cdouglas424@c2ken.net::afc1e64e-7fcc-4bc2-aa43-c8ccd1c5287f" providerId="AD" clId="Web-{B9541350-030F-7400-22B0-1F6BC8840FE0}" dt="2020-03-13T08:24:55.928" v="93" actId="20577"/>
        <pc:sldMkLst>
          <pc:docMk/>
          <pc:sldMk cId="329627892" sldId="266"/>
        </pc:sldMkLst>
        <pc:spChg chg="mod">
          <ac:chgData name="C Douglas" userId="S::cdouglas424@c2ken.net::afc1e64e-7fcc-4bc2-aa43-c8ccd1c5287f" providerId="AD" clId="Web-{B9541350-030F-7400-22B0-1F6BC8840FE0}" dt="2020-03-13T08:24:55.928" v="93" actId="20577"/>
          <ac:spMkLst>
            <pc:docMk/>
            <pc:sldMk cId="329627892" sldId="266"/>
            <ac:spMk id="3" creationId="{00000000-0000-0000-0000-000000000000}"/>
          </ac:spMkLst>
        </pc:spChg>
      </pc:sldChg>
    </pc:docChg>
  </pc:docChgLst>
  <pc:docChgLst>
    <pc:chgData name="K Mulholland" userId="8ea99836-5721-4529-b72e-248549de6f6a" providerId="ADAL" clId="{7802BCEE-A8C7-9040-95F4-FCCF89D48FC6}"/>
    <pc:docChg chg="modSld">
      <pc:chgData name="K Mulholland" userId="8ea99836-5721-4529-b72e-248549de6f6a" providerId="ADAL" clId="{7802BCEE-A8C7-9040-95F4-FCCF89D48FC6}" dt="2020-03-13T08:40:41.131" v="0" actId="1076"/>
      <pc:docMkLst>
        <pc:docMk/>
      </pc:docMkLst>
      <pc:sldChg chg="modSp">
        <pc:chgData name="K Mulholland" userId="8ea99836-5721-4529-b72e-248549de6f6a" providerId="ADAL" clId="{7802BCEE-A8C7-9040-95F4-FCCF89D48FC6}" dt="2020-03-13T08:40:41.131" v="0" actId="1076"/>
        <pc:sldMkLst>
          <pc:docMk/>
          <pc:sldMk cId="0" sldId="256"/>
        </pc:sldMkLst>
        <pc:spChg chg="mod">
          <ac:chgData name="K Mulholland" userId="8ea99836-5721-4529-b72e-248549de6f6a" providerId="ADAL" clId="{7802BCEE-A8C7-9040-95F4-FCCF89D48FC6}" dt="2020-03-13T08:40:41.131" v="0" actId="1076"/>
          <ac:spMkLst>
            <pc:docMk/>
            <pc:sldMk cId="0" sldId="256"/>
            <ac:spMk id="1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3bba528b5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" name="Google Shape;11;g33bba528b5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discussing viruses, please do mention Coronavirus.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links to news articles later in this presentation.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7e4c07299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" name="Google Shape;17;g7e4c07299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7ed7be0f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" name="Google Shape;24;g7ed7be0f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go through relevant articles with your class - News article 1 covers the myths.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is no need to panic and the measures discussed in this presentation are safety measures to support the whole school community.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News article 4 discusses where the world is for a vaccine.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7e4c07299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g7e4c072996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through these with students.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are safety measures for all viruses.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7e4c072996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7e4c072996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e4c072996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7e4c072996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ask students to discuss for 30 seconds and then vote with reasons for their answers.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should enable a discussion.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Microbes are spread by touching or sneezing.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way to prevent this is to use hand gel, wash hands with warm water and soap.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7e4c072996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7e4c072996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Watch the Youtube clip first.</a:t>
            </a:r>
            <a:endParaRPr>
              <a:solidFill>
                <a:schemeClr val="dk1"/>
              </a:solidFill>
            </a:endParaRPr>
          </a:p>
          <a:p>
            <a:pPr marL="228600" lvl="0" indent="-2286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1.</a:t>
            </a:r>
            <a:r>
              <a:rPr lang="en" sz="700">
                <a:solidFill>
                  <a:schemeClr val="dk1"/>
                </a:solidFill>
              </a:rPr>
              <a:t>    </a:t>
            </a:r>
            <a:r>
              <a:rPr lang="en">
                <a:solidFill>
                  <a:schemeClr val="dk1"/>
                </a:solidFill>
              </a:rPr>
              <a:t>This activity can be carried out either individually, in small groups or as a class discussion.</a:t>
            </a:r>
            <a:endParaRPr>
              <a:solidFill>
                <a:schemeClr val="dk1"/>
              </a:solidFill>
            </a:endParaRPr>
          </a:p>
          <a:p>
            <a:pPr marL="228600" lvl="0" indent="-2286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2.</a:t>
            </a:r>
            <a:r>
              <a:rPr lang="en" sz="700">
                <a:solidFill>
                  <a:schemeClr val="dk1"/>
                </a:solidFill>
              </a:rPr>
              <a:t>    </a:t>
            </a:r>
            <a:r>
              <a:rPr lang="en">
                <a:solidFill>
                  <a:schemeClr val="dk1"/>
                </a:solidFill>
              </a:rPr>
              <a:t>Three school friends, Sara, Elisa and Chloe, have all caught a cold and are coughing a lot! As you can see on the picture below, each student has adopted a different way of covering their coughs and sneezes. </a:t>
            </a:r>
            <a:endParaRPr>
              <a:solidFill>
                <a:schemeClr val="dk1"/>
              </a:solidFill>
            </a:endParaRPr>
          </a:p>
          <a:p>
            <a:pPr marL="228600" lvl="0" indent="-2286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3.</a:t>
            </a:r>
            <a:r>
              <a:rPr lang="en" sz="700">
                <a:solidFill>
                  <a:schemeClr val="dk1"/>
                </a:solidFill>
              </a:rPr>
              <a:t>    </a:t>
            </a:r>
            <a:r>
              <a:rPr lang="en">
                <a:solidFill>
                  <a:schemeClr val="dk1"/>
                </a:solidFill>
              </a:rPr>
              <a:t>Ask students to discuss the advantages and disadvantages of each method in the context of</a:t>
            </a:r>
            <a:endParaRPr>
              <a:solidFill>
                <a:schemeClr val="dk1"/>
              </a:solidFill>
            </a:endParaRPr>
          </a:p>
          <a:p>
            <a:pPr marL="685800" lvl="0" indent="-2286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a.</a:t>
            </a:r>
            <a:r>
              <a:rPr lang="en" sz="700">
                <a:solidFill>
                  <a:schemeClr val="dk1"/>
                </a:solidFill>
              </a:rPr>
              <a:t>    </a:t>
            </a:r>
            <a:r>
              <a:rPr lang="en">
                <a:solidFill>
                  <a:schemeClr val="dk1"/>
                </a:solidFill>
              </a:rPr>
              <a:t>Their daily life</a:t>
            </a:r>
            <a:endParaRPr>
              <a:solidFill>
                <a:schemeClr val="dk1"/>
              </a:solidFill>
            </a:endParaRPr>
          </a:p>
          <a:p>
            <a:pPr marL="685800" lvl="0" indent="-2286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b.</a:t>
            </a:r>
            <a:r>
              <a:rPr lang="en" sz="700">
                <a:solidFill>
                  <a:schemeClr val="dk1"/>
                </a:solidFill>
              </a:rPr>
              <a:t>    </a:t>
            </a:r>
            <a:r>
              <a:rPr lang="en">
                <a:solidFill>
                  <a:schemeClr val="dk1"/>
                </a:solidFill>
              </a:rPr>
              <a:t>Reducing the spread of infection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e4c07299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e4c07299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8799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923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5400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692246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418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6873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1508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3686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1297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17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3935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2161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730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6752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5937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1659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1846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400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32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</p:sldLayoutIdLst>
  <mc:AlternateContent xmlns:mc="http://schemas.openxmlformats.org/markup-compatibility/2006">
    <mc:Choice xmlns:p14="http://schemas.microsoft.com/office/powerpoint/2010/main" Requires="p14">
      <p:transition p14:dur="0">
        <p:push dir="r"/>
      </p:transition>
    </mc:Choice>
    <mc:Fallback>
      <p:transition>
        <p:push dir="r"/>
      </p:transition>
    </mc:Fallback>
  </mc:AlternateConten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world/2020/mar/02/worse-than-the-flu-busting-the-coronavirus-myths-face-masks-vaccine-covid-1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bbc.co.uk/news/health-51665497" TargetMode="External"/><Relationship Id="rId5" Type="http://schemas.openxmlformats.org/officeDocument/2006/relationships/hyperlink" Target="https://www.bbc.co.uk/news/uk-51674696" TargetMode="External"/><Relationship Id="rId4" Type="http://schemas.openxmlformats.org/officeDocument/2006/relationships/hyperlink" Target="https://www.bbc.co.uk/news/health-5104836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youtube.com/watch?v=lLhs1LoJAPI#action=shar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/>
        </p:nvSpPr>
        <p:spPr>
          <a:xfrm>
            <a:off x="23400" y="28500"/>
            <a:ext cx="9097200" cy="9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4"/>
                </a:solidFill>
              </a:rPr>
              <a:t>Maintaining our health</a:t>
            </a:r>
            <a:endParaRPr sz="3200">
              <a:solidFill>
                <a:srgbClr val="FFAB40"/>
              </a:solidFill>
            </a:endParaRPr>
          </a:p>
        </p:txBody>
      </p:sp>
      <p:sp>
        <p:nvSpPr>
          <p:cNvPr id="14" name="Google Shape;14;p3"/>
          <p:cNvSpPr txBox="1"/>
          <p:nvPr/>
        </p:nvSpPr>
        <p:spPr>
          <a:xfrm>
            <a:off x="355871" y="1034688"/>
            <a:ext cx="9001200" cy="4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Char char="●"/>
            </a:pPr>
            <a:r>
              <a:rPr lang="en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How can we ensure that we maintain our health?</a:t>
            </a:r>
            <a:endParaRPr sz="3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Char char="●"/>
            </a:pPr>
            <a:r>
              <a:rPr lang="en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additional steps can we take to protect ourselves with the viruses that are </a:t>
            </a:r>
            <a:r>
              <a:rPr lang="en" sz="3000" b="1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materialising</a:t>
            </a:r>
            <a:r>
              <a:rPr lang="en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Char char="●"/>
            </a:pPr>
            <a:r>
              <a:rPr lang="en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How can we support the school community to remain healthy?</a:t>
            </a:r>
          </a:p>
          <a:p>
            <a:pPr marL="457200" indent="-419100">
              <a:lnSpc>
                <a:spcPct val="90000"/>
              </a:lnSpc>
              <a:buClr>
                <a:srgbClr val="FFFFFF"/>
              </a:buClr>
              <a:buSzPts val="3000"/>
              <a:buFont typeface="Calibri"/>
              <a:buChar char="●"/>
            </a:pPr>
            <a:r>
              <a:rPr lang="en" sz="3000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How can we access work from home?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3">
            <a:alphaModFix/>
          </a:blip>
          <a:srcRect l="17015" r="17008"/>
          <a:stretch/>
        </p:blipFill>
        <p:spPr>
          <a:xfrm>
            <a:off x="4592800" y="724025"/>
            <a:ext cx="3397200" cy="3478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/>
        </p:nvSpPr>
        <p:spPr>
          <a:xfrm>
            <a:off x="0" y="0"/>
            <a:ext cx="86547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4"/>
                </a:solidFill>
              </a:rPr>
              <a:t>Time of year</a:t>
            </a: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479300" y="843725"/>
            <a:ext cx="3702600" cy="3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 b="1">
                <a:solidFill>
                  <a:srgbClr val="FFFFFF"/>
                </a:solidFill>
              </a:rPr>
              <a:t>It is the time of year when we can become ill.</a:t>
            </a:r>
            <a:endParaRPr sz="2400" b="1">
              <a:solidFill>
                <a:srgbClr val="FFFFF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 b="1">
                <a:solidFill>
                  <a:srgbClr val="FFFFFF"/>
                </a:solidFill>
              </a:rPr>
              <a:t>Viruses are much more common in this weather.</a:t>
            </a:r>
            <a:endParaRPr sz="2400" b="1">
              <a:solidFill>
                <a:srgbClr val="FFFFF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 b="1">
                <a:solidFill>
                  <a:srgbClr val="FFFFFF"/>
                </a:solidFill>
              </a:rPr>
              <a:t>Coronavirus is currently in the news</a:t>
            </a:r>
            <a:endParaRPr sz="2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1539375" y="666075"/>
            <a:ext cx="2412600" cy="13914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News article 1</a:t>
            </a: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5239725" y="795600"/>
            <a:ext cx="2316300" cy="13248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News article 2</a:t>
            </a: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1398725" y="2886275"/>
            <a:ext cx="2375700" cy="11397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News article 3</a:t>
            </a:r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4921475" y="2886275"/>
            <a:ext cx="2531100" cy="11397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News article 4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/>
        </p:nvSpPr>
        <p:spPr>
          <a:xfrm>
            <a:off x="1210225" y="267225"/>
            <a:ext cx="67518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chemeClr val="accent4"/>
                </a:solidFill>
              </a:rPr>
              <a:t>How do we stop viruses spreading?</a:t>
            </a:r>
            <a:endParaRPr/>
          </a:p>
        </p:txBody>
      </p:sp>
      <p:pic>
        <p:nvPicPr>
          <p:cNvPr id="35" name="Google Shape;3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538" y="880425"/>
            <a:ext cx="7989675" cy="27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/>
          <p:nvPr/>
        </p:nvSpPr>
        <p:spPr>
          <a:xfrm>
            <a:off x="421850" y="4092600"/>
            <a:ext cx="72156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rgbClr val="FFFFFF"/>
                </a:solidFill>
              </a:rPr>
              <a:t>There are posters in place around the school building informing you of best practice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750" y="681312"/>
            <a:ext cx="5646425" cy="36589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/>
          <p:nvPr/>
        </p:nvSpPr>
        <p:spPr>
          <a:xfrm>
            <a:off x="47775" y="0"/>
            <a:ext cx="88857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4"/>
                </a:solidFill>
              </a:rPr>
              <a:t>The six steps of hand washing </a:t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6497050" y="1533200"/>
            <a:ext cx="2396700" cy="15447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bg1"/>
                </a:solidFill>
              </a:rPr>
              <a:t>Use this every time you wash your hands</a:t>
            </a:r>
            <a:endParaRPr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/>
        </p:nvSpPr>
        <p:spPr>
          <a:xfrm>
            <a:off x="230900" y="39800"/>
            <a:ext cx="8877600" cy="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4"/>
                </a:solidFill>
              </a:rPr>
              <a:t>Quick quiz</a:t>
            </a:r>
            <a:endParaRPr/>
          </a:p>
        </p:txBody>
      </p:sp>
      <p:pic>
        <p:nvPicPr>
          <p:cNvPr id="49" name="Google Shape;4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325" y="1504950"/>
            <a:ext cx="325755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8400" y="1514475"/>
            <a:ext cx="3048000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/>
        </p:nvSpPr>
        <p:spPr>
          <a:xfrm>
            <a:off x="0" y="0"/>
            <a:ext cx="90291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4"/>
                </a:solidFill>
              </a:rPr>
              <a:t>Transfer of Infection - Respiratory hygiene</a:t>
            </a:r>
            <a:endParaRPr/>
          </a:p>
        </p:txBody>
      </p:sp>
      <p:pic>
        <p:nvPicPr>
          <p:cNvPr id="56" name="Google Shape;5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400" y="1276119"/>
            <a:ext cx="3924175" cy="293023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"/>
          <p:cNvSpPr/>
          <p:nvPr/>
        </p:nvSpPr>
        <p:spPr>
          <a:xfrm>
            <a:off x="4912575" y="1234150"/>
            <a:ext cx="3320100" cy="2906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</a:rPr>
              <a:t>What are the advantages and disadvantages of each method of preventing microbes from spreading in:</a:t>
            </a:r>
            <a:endParaRPr>
              <a:solidFill>
                <a:schemeClr val="bg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bg1"/>
                </a:solidFill>
              </a:rPr>
              <a:t>Your daily life</a:t>
            </a:r>
            <a:endParaRPr>
              <a:solidFill>
                <a:schemeClr val="bg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bg1"/>
                </a:solidFill>
              </a:rPr>
              <a:t>Reducing the spread of infection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58" name="Google Shape;58;p9"/>
          <p:cNvSpPr txBox="1"/>
          <p:nvPr/>
        </p:nvSpPr>
        <p:spPr>
          <a:xfrm>
            <a:off x="756400" y="748425"/>
            <a:ext cx="56052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hlink"/>
                </a:solidFill>
                <a:hlinkClick r:id="rId4"/>
              </a:rPr>
              <a:t>Respiratory hygiene</a:t>
            </a:r>
            <a:endParaRPr sz="18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/>
        </p:nvSpPr>
        <p:spPr>
          <a:xfrm>
            <a:off x="0" y="0"/>
            <a:ext cx="9021000" cy="6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4"/>
                </a:solidFill>
              </a:rPr>
              <a:t>What do you do if you feel unwell?</a:t>
            </a:r>
            <a:endParaRPr/>
          </a:p>
        </p:txBody>
      </p:sp>
      <p:sp>
        <p:nvSpPr>
          <p:cNvPr id="78" name="Google Shape;78;p12"/>
          <p:cNvSpPr txBox="1"/>
          <p:nvPr/>
        </p:nvSpPr>
        <p:spPr>
          <a:xfrm>
            <a:off x="734250" y="275000"/>
            <a:ext cx="7675500" cy="3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 b="1">
                <a:solidFill>
                  <a:srgbClr val="FFFFFF"/>
                </a:solidFill>
              </a:rPr>
              <a:t>Follow the hygiene procedures discussed here today.</a:t>
            </a:r>
            <a:endParaRPr sz="1600" b="1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</a:endParaRPr>
          </a:p>
          <a:p>
            <a:pPr marL="457200" indent="-330200">
              <a:buClr>
                <a:srgbClr val="FFFFFF"/>
              </a:buClr>
              <a:buSzPts val="1600"/>
              <a:buChar char="●"/>
            </a:pPr>
            <a:r>
              <a:rPr lang="en" sz="1600" b="1">
                <a:solidFill>
                  <a:srgbClr val="FFFFFF"/>
                </a:solidFill>
              </a:rPr>
              <a:t>If you feel that you have a fever whilst in school please inform a member of staff so you can be directed to first aid.</a:t>
            </a:r>
            <a:endParaRPr sz="1600" b="1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 b="1">
                <a:solidFill>
                  <a:srgbClr val="FFFFFF"/>
                </a:solidFill>
              </a:rPr>
              <a:t>If you have a “new, continuous” cough or high temperature stay at home for seven days.</a:t>
            </a:r>
            <a:endParaRPr sz="1600" b="1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 b="1">
                <a:solidFill>
                  <a:srgbClr val="FFFFFF"/>
                </a:solidFill>
              </a:rPr>
              <a:t>If it is serious, please contact your GP or 111. 999 should be contacted in an emergency.</a:t>
            </a:r>
            <a:endParaRPr sz="16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 b="1">
                <a:solidFill>
                  <a:srgbClr val="FFFFFF"/>
                </a:solidFill>
              </a:rPr>
              <a:t>If you are vomiting, you need to stay at home until 24 hours after this has stopped</a:t>
            </a:r>
            <a:r>
              <a:rPr lang="en" sz="1600">
                <a:solidFill>
                  <a:srgbClr val="FFFFFF"/>
                </a:solidFill>
              </a:rPr>
              <a:t>.</a:t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12"/>
          <p:cNvSpPr txBox="1"/>
          <p:nvPr/>
        </p:nvSpPr>
        <p:spPr>
          <a:xfrm>
            <a:off x="672750" y="1737749"/>
            <a:ext cx="7675500" cy="3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 b="1">
                <a:solidFill>
                  <a:srgbClr val="FFFFFF"/>
                </a:solidFill>
              </a:rPr>
              <a:t>Teachers have been working very hard on developing an online platform using Microsoft Teams</a:t>
            </a:r>
          </a:p>
          <a:p>
            <a:pPr marL="127000">
              <a:buClr>
                <a:srgbClr val="FFFFFF"/>
              </a:buClr>
              <a:buSzPts val="1600"/>
            </a:pPr>
            <a:endParaRPr lang="en-GB" sz="1600" b="1">
              <a:solidFill>
                <a:srgbClr val="FFFFFF"/>
              </a:solidFill>
            </a:endParaRPr>
          </a:p>
          <a:p>
            <a:pPr marL="457200" indent="-330200">
              <a:buClr>
                <a:srgbClr val="FFFFFF"/>
              </a:buClr>
              <a:buSzPts val="1600"/>
              <a:buChar char="●"/>
            </a:pPr>
            <a:r>
              <a:rPr lang="en-GB" sz="1600" b="1">
                <a:solidFill>
                  <a:srgbClr val="FFFFFF"/>
                </a:solidFill>
              </a:rPr>
              <a:t>We as a school are uploading resources for all classes, you will be able to access these from home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endParaRPr lang="en-GB" sz="1600" b="1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 b="1">
                <a:solidFill>
                  <a:srgbClr val="FFFFFF"/>
                </a:solidFill>
              </a:rPr>
              <a:t>YOU will need to know your username and password in order to log in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endParaRPr lang="en-GB" sz="1600" b="1">
              <a:solidFill>
                <a:srgbClr val="FFFFFF"/>
              </a:solidFill>
            </a:endParaRPr>
          </a:p>
          <a:p>
            <a:pPr marL="457200" indent="-330200">
              <a:buClr>
                <a:srgbClr val="FFFFFF"/>
              </a:buClr>
              <a:buSzPts val="1600"/>
              <a:buChar char="●"/>
            </a:pPr>
            <a:r>
              <a:rPr lang="en-GB" sz="1600" b="1">
                <a:solidFill>
                  <a:srgbClr val="FFFFFF"/>
                </a:solidFill>
              </a:rPr>
              <a:t>If you do not know your username or password ASK your form tutor to provide you with this</a:t>
            </a:r>
          </a:p>
        </p:txBody>
      </p:sp>
      <p:sp>
        <p:nvSpPr>
          <p:cNvPr id="3" name="Google Shape;77;p12"/>
          <p:cNvSpPr txBox="1"/>
          <p:nvPr/>
        </p:nvSpPr>
        <p:spPr>
          <a:xfrm>
            <a:off x="0" y="0"/>
            <a:ext cx="9021000" cy="6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4"/>
                </a:solidFill>
              </a:rPr>
              <a:t>What do you do if you feel unwell and you cannot come to School?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4"/>
                </a:solidFill>
              </a:rPr>
              <a:t>How will I access my school work?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9627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(16:9)</PresentationFormat>
  <Slides>9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2020-03-13T08:48:37Z</dcterms:modified>
</cp:coreProperties>
</file>