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86" r:id="rId3"/>
    <p:sldMasterId id="2147483724" r:id="rId4"/>
    <p:sldMasterId id="2147483660" r:id="rId5"/>
  </p:sldMasterIdLst>
  <p:notesMasterIdLst>
    <p:notesMasterId r:id="rId33"/>
  </p:notesMasterIdLst>
  <p:sldIdLst>
    <p:sldId id="298" r:id="rId6"/>
    <p:sldId id="288" r:id="rId7"/>
    <p:sldId id="260" r:id="rId8"/>
    <p:sldId id="300" r:id="rId9"/>
    <p:sldId id="282" r:id="rId10"/>
    <p:sldId id="261" r:id="rId11"/>
    <p:sldId id="265" r:id="rId12"/>
    <p:sldId id="292" r:id="rId13"/>
    <p:sldId id="273" r:id="rId14"/>
    <p:sldId id="287" r:id="rId15"/>
    <p:sldId id="295" r:id="rId16"/>
    <p:sldId id="296" r:id="rId17"/>
    <p:sldId id="268" r:id="rId18"/>
    <p:sldId id="291" r:id="rId19"/>
    <p:sldId id="290" r:id="rId20"/>
    <p:sldId id="271" r:id="rId21"/>
    <p:sldId id="272" r:id="rId22"/>
    <p:sldId id="297" r:id="rId23"/>
    <p:sldId id="275" r:id="rId24"/>
    <p:sldId id="303" r:id="rId25"/>
    <p:sldId id="276" r:id="rId26"/>
    <p:sldId id="277" r:id="rId27"/>
    <p:sldId id="286" r:id="rId28"/>
    <p:sldId id="294" r:id="rId29"/>
    <p:sldId id="280" r:id="rId30"/>
    <p:sldId id="283" r:id="rId31"/>
    <p:sldId id="285" r:id="rId32"/>
  </p:sldIdLst>
  <p:sldSz cx="12192000" cy="6858000"/>
  <p:notesSz cx="6858000" cy="9144000"/>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37AC10-6EB9-2D5B-1B1A-282F83EF09ED}" v="94" dt="2021-02-10T16:28:49.950"/>
    <p1510:client id="{0D0E3452-47E0-3090-B505-961EC40DB94A}" v="816" dt="2021-12-21T11:00:12.428"/>
    <p1510:client id="{136413CB-EA4A-D280-16DB-65C54491E229}" v="1" dt="2022-12-06T11:56:29.400"/>
    <p1510:client id="{15B9A12E-DA2F-EF99-64B0-0F2EA7E1337B}" v="657" dt="2021-02-01T09:46:42.116"/>
    <p1510:client id="{17BC8EB9-B679-6E8A-36A6-C1BF36B2C08B}" v="82" dt="2021-12-02T16:11:30.548"/>
    <p1510:client id="{1B7FC448-0B0B-EFC8-C867-E32B4393DD4E}" v="24" dt="2021-12-01T09:36:36.269"/>
    <p1510:client id="{20171755-376C-3047-51E1-886AC46570BE}" v="111" dt="2021-12-21T11:14:21.700"/>
    <p1510:client id="{2EC1DFCD-C4AE-BCCB-6D90-691C79BB9708}" v="110" dt="2021-02-11T08:30:48.608"/>
    <p1510:client id="{648B6EBB-6FF8-F02D-E779-EE644D93A47D}" v="2" dt="2022-12-05T10:44:10.011"/>
    <p1510:client id="{727444EE-DA65-4B03-95BA-047470D203E8}" v="1195" dt="2021-01-29T14:41:12.985"/>
    <p1510:client id="{73E1EDF1-E9DF-6BD8-F3ED-1B275768B0F1}" v="2" dt="2021-12-06T15:51:17.397"/>
    <p1510:client id="{823449AB-DEC9-E658-F36B-897E2353C8B0}" v="1" dt="2021-01-29T08:25:47.414"/>
    <p1510:client id="{98CC1E7D-FBF7-5011-7EDE-66DE25525DE8}" v="1" dt="2021-02-11T08:15:58.074"/>
    <p1510:client id="{A5AB8D49-AE8E-D505-69A6-E85E82A0C0AF}" v="40" dt="2021-12-03T15:03:48.385"/>
    <p1510:client id="{BD3ACA7D-4011-6504-CF81-C0B5CECFCCCF}" v="6" dt="2021-12-15T12:31:24.735"/>
    <p1510:client id="{CE37A113-1714-AF0A-B629-CB789127B43B}" v="1" dt="2022-12-06T11:38:05.180"/>
    <p1510:client id="{DF3377C3-2F7E-4A6B-8314-64709DE60B3B}" v="1" dt="2021-12-01T07:50:16.076"/>
    <p1510:client id="{E22E5842-F7BF-9C21-EEC4-5DF27F6DB239}" v="12" dt="2022-12-20T09:10:19.082"/>
    <p1510:client id="{ECEE1302-4500-64FB-25FF-D00DDCC01853}" v="1" dt="2021-12-21T14:20:13.457"/>
    <p1510:client id="{EFC7EF70-7179-1EAE-5DAD-5A3D8B6C259E}" v="1" dt="2021-12-15T08:37:25.317"/>
    <p1510:client id="{F3A82583-4149-CE18-FC3F-525E082836F2}" v="2" dt="2021-01-29T12:39:35.900"/>
    <p1510:client id="{FDD80795-13F4-E0F2-44A3-00D68F7B0B8F}" v="3" dt="2023-01-09T10:13:58.632"/>
    <p1510:client id="{FF5341A0-329B-6DD0-F034-FFBB42589748}" v="3" dt="2022-12-20T08:39:37.1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534842-9DBD-4D42-8960-EFE1EC9E9B86}" type="datetimeFigureOut">
              <a:rPr lang="en-GB"/>
              <a:t>02/02/2023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750DCA-0823-45F6-B7B8-55FC2172E46C}" type="slidenum">
              <a:rPr lang="en-GB"/>
              <a:t>‹#›</a:t>
            </a:fld>
            <a:endParaRPr lang="en-GB"/>
          </a:p>
        </p:txBody>
      </p:sp>
    </p:spTree>
    <p:extLst>
      <p:ext uri="{BB962C8B-B14F-4D97-AF65-F5344CB8AC3E}">
        <p14:creationId xmlns:p14="http://schemas.microsoft.com/office/powerpoint/2010/main" val="4014322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F750DCA-0823-45F6-B7B8-55FC2172E46C}" type="slidenum">
              <a:rPr lang="en-GB" smtClean="0"/>
              <a:t>12</a:t>
            </a:fld>
            <a:endParaRPr lang="en-GB"/>
          </a:p>
        </p:txBody>
      </p:sp>
    </p:spTree>
    <p:extLst>
      <p:ext uri="{BB962C8B-B14F-4D97-AF65-F5344CB8AC3E}">
        <p14:creationId xmlns:p14="http://schemas.microsoft.com/office/powerpoint/2010/main" val="4143773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solidFill>
                  <a:prstClr val="black">
                    <a:tint val="75000"/>
                  </a:prstClr>
                </a:solidFill>
              </a:rPr>
              <a:pPr/>
              <a:t>02/02/2023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30EA680-D336-4FF7-8B7A-9848BB0A1C3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13314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solidFill>
                  <a:prstClr val="black">
                    <a:tint val="75000"/>
                  </a:prstClr>
                </a:solidFill>
              </a:rPr>
              <a:pPr/>
              <a:t>02/02/2023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30EA680-D336-4FF7-8B7A-9848BB0A1C3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36619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solidFill>
                  <a:prstClr val="black">
                    <a:tint val="75000"/>
                  </a:prstClr>
                </a:solidFill>
              </a:rPr>
              <a:pPr/>
              <a:t>02/02/2023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30EA680-D336-4FF7-8B7A-9848BB0A1C3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85002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02/02/2023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02/02/2023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02/02/2023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02/02/2023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02/02/2023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02/02/2023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02/02/2023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02/02/2023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solidFill>
                  <a:prstClr val="black">
                    <a:tint val="75000"/>
                  </a:prstClr>
                </a:solidFill>
              </a:rPr>
              <a:pPr/>
              <a:t>02/02/2023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30EA680-D336-4FF7-8B7A-9848BB0A1C3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642538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02/02/2023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02/02/2023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02/02/2023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678426" y="889820"/>
            <a:ext cx="9989574" cy="3598606"/>
          </a:xfrm>
        </p:spPr>
        <p:txBody>
          <a:bodyPr anchor="t">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678426"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2F3E8B1C-86EF-43CF-8304-249481088644}" type="datetimeFigureOut">
              <a:rPr lang="en-US" smtClean="0"/>
              <a:t>2/2/2023</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8292136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2F3E8B1C-86EF-43CF-8304-249481088644}" type="datetimeFigureOut">
              <a:rPr lang="en-US" smtClean="0"/>
              <a:t>2/2/2023</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5780294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2F3E8B1C-86EF-43CF-8304-249481088644}" type="datetimeFigureOut">
              <a:rPr lang="en-US" smtClean="0"/>
              <a:t>2/2/2023</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6046867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22096"/>
            <a:ext cx="10691265" cy="112793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15383" y="2128684"/>
            <a:ext cx="5304417" cy="3844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72200" y="2128684"/>
            <a:ext cx="5219700" cy="3844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2F3E8B1C-86EF-43CF-8304-249481088644}" type="datetimeFigureOut">
              <a:rPr lang="en-US" smtClean="0"/>
              <a:t>2/2/2023</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7343164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685887" y="929148"/>
            <a:ext cx="10640005" cy="761540"/>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15384" y="1681163"/>
            <a:ext cx="5282192"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15384" y="2505075"/>
            <a:ext cx="5282192" cy="3423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72200" y="1681163"/>
            <a:ext cx="5183188"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72200" y="2505075"/>
            <a:ext cx="5183188" cy="3423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2F3E8B1C-86EF-43CF-8304-249481088644}" type="datetimeFigureOut">
              <a:rPr lang="en-US" smtClean="0"/>
              <a:t>2/2/2023</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0492895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2F3E8B1C-86EF-43CF-8304-249481088644}" type="datetimeFigureOut">
              <a:rPr lang="en-US" smtClean="0"/>
              <a:t>2/2/2023</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7537285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2F3E8B1C-86EF-43CF-8304-249481088644}" type="datetimeFigureOut">
              <a:rPr lang="en-US" smtClean="0"/>
              <a:t>2/2/2023</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769132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solidFill>
                  <a:prstClr val="black">
                    <a:tint val="75000"/>
                  </a:prstClr>
                </a:solidFill>
              </a:rPr>
              <a:pPr/>
              <a:t>02/02/2023</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30EA680-D336-4FF7-8B7A-9848BB0A1C3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58515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678426" y="781665"/>
            <a:ext cx="4093599" cy="1223452"/>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688258" y="2315497"/>
            <a:ext cx="4093599" cy="35534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2F3E8B1C-86EF-43CF-8304-249481088644}" type="datetimeFigureOut">
              <a:rPr lang="en-US" smtClean="0"/>
              <a:t>2/2/2023</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5266076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683342" y="1066800"/>
            <a:ext cx="4103431" cy="1317523"/>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683342"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2F3E8B1C-86EF-43CF-8304-249481088644}" type="datetimeFigureOut">
              <a:rPr lang="en-US" smtClean="0"/>
              <a:t>2/2/2023</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9205040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2F3E8B1C-86EF-43CF-8304-249481088644}" type="datetimeFigureOut">
              <a:rPr lang="en-US" smtClean="0"/>
              <a:t>2/2/2023</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0376492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838200" y="997973"/>
            <a:ext cx="8404122"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2F3E8B1C-86EF-43CF-8304-249481088644}" type="datetimeFigureOut">
              <a:rPr lang="en-US" smtClean="0"/>
              <a:t>2/2/2023</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41150237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AAD347D-5ACD-4C99-B74B-A9C85AD731AF}" type="datetimeFigureOut">
              <a:rPr lang="en-US" dirty="0"/>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3416315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p>
            <a:fld id="{4509A250-FF31-4206-8172-F9D3106AACB1}" type="datetimeFigureOut">
              <a:rPr lang="en-US" dirty="0"/>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5343108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dirty="0"/>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3001870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796027F-7875-4030-9381-8BD8C4F21935}" type="datetimeFigureOut">
              <a:rPr lang="en-US" dirty="0"/>
              <a:t>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8331676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796027F-7875-4030-9381-8BD8C4F21935}" type="datetimeFigureOut">
              <a:rPr lang="en-US" dirty="0"/>
              <a:t>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7122291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4509A250-FF31-4206-8172-F9D3106AACB1}" type="datetimeFigureOut">
              <a:rPr lang="en-US" dirty="0"/>
              <a:t>2/2/2023</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325949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solidFill>
                  <a:prstClr val="black">
                    <a:tint val="75000"/>
                  </a:prstClr>
                </a:solidFill>
              </a:rPr>
              <a:pPr/>
              <a:t>02/02/2023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30EA680-D336-4FF7-8B7A-9848BB0A1C3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342912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2/2/2023</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7508286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2/2/2023</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5316097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40860158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41543905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9913479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a:t>”</a:t>
            </a:r>
          </a:p>
        </p:txBody>
      </p:sp>
    </p:spTree>
    <p:extLst>
      <p:ext uri="{BB962C8B-B14F-4D97-AF65-F5344CB8AC3E}">
        <p14:creationId xmlns:p14="http://schemas.microsoft.com/office/powerpoint/2010/main" val="14017405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0683489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2/2/2023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41172348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2/2/2023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6481425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dirty="0"/>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776583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solidFill>
                  <a:prstClr val="black">
                    <a:tint val="75000"/>
                  </a:prstClr>
                </a:solidFill>
              </a:rPr>
              <a:pPr/>
              <a:t>02/02/2023</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330EA680-D336-4FF7-8B7A-9848BB0A1C3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441764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dirty="0"/>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4491683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02/02/2023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02/02/2023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02/02/2023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02/02/2023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02/02/2023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02/02/2023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02/02/2023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02/02/2023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02/02/2023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solidFill>
                  <a:prstClr val="black">
                    <a:tint val="75000"/>
                  </a:prstClr>
                </a:solidFill>
              </a:rPr>
              <a:pPr/>
              <a:t>02/02/2023</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330EA680-D336-4FF7-8B7A-9848BB0A1C3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322128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02/02/2023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02/02/2023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solidFill>
                  <a:prstClr val="black">
                    <a:tint val="75000"/>
                  </a:prstClr>
                </a:solidFill>
              </a:rPr>
              <a:pPr/>
              <a:t>02/02/2023</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330EA680-D336-4FF7-8B7A-9848BB0A1C3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93188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solidFill>
                  <a:prstClr val="black">
                    <a:tint val="75000"/>
                  </a:prstClr>
                </a:solidFill>
              </a:rPr>
              <a:pPr/>
              <a:t>02/02/2023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30EA680-D336-4FF7-8B7A-9848BB0A1C3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62903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solidFill>
                  <a:prstClr val="black">
                    <a:tint val="75000"/>
                  </a:prstClr>
                </a:solidFill>
              </a:rPr>
              <a:pPr/>
              <a:t>02/02/2023</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30EA680-D336-4FF7-8B7A-9848BB0A1C3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55163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theme" Target="../theme/theme4.xml"/><Relationship Id="rId3" Type="http://schemas.openxmlformats.org/officeDocument/2006/relationships/slideLayout" Target="../slideLayouts/slideLayout36.xml"/><Relationship Id="rId21" Type="http://schemas.openxmlformats.org/officeDocument/2006/relationships/image" Target="../media/image4.png"/><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image" Target="../media/image3.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image" Target="../media/image2.pn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solidFill>
                  <a:prstClr val="black">
                    <a:tint val="75000"/>
                  </a:prstClr>
                </a:solidFill>
              </a:rPr>
              <a:pPr/>
              <a:t>02/02/2023</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9549180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02/02/2023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85"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22096"/>
            <a:ext cx="10691265" cy="137103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93126"/>
            <a:ext cx="10691265" cy="36360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92594" cy="365125"/>
          </a:xfrm>
          <a:prstGeom prst="rect">
            <a:avLst/>
          </a:prstGeom>
        </p:spPr>
        <p:txBody>
          <a:bodyPr vert="horz" lIns="91440" tIns="45720" rIns="91440" bIns="45720" rtlCol="0" anchor="ctr"/>
          <a:lstStyle>
            <a:lvl1pPr algn="r">
              <a:defRPr sz="1050">
                <a:solidFill>
                  <a:schemeClr val="tx1"/>
                </a:solidFill>
                <a:latin typeface="+mj-lt"/>
              </a:defRPr>
            </a:lvl1pPr>
          </a:lstStyle>
          <a:p>
            <a:fld id="{2F3E8B1C-86EF-43CF-8304-249481088644}" type="datetimeFigureOut">
              <a:rPr lang="en-US" smtClean="0"/>
              <a:pPr/>
              <a:t>2/2/2023</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15383"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C3DB2ADC-AF19-4574-8C10-79B5B04FCA27}" type="slidenum">
              <a:rPr lang="en-US" smtClean="0"/>
              <a:pPr/>
              <a:t>‹#›</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657159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2/2/2023</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a:p>
        </p:txBody>
      </p:sp>
    </p:spTree>
    <p:extLst>
      <p:ext uri="{BB962C8B-B14F-4D97-AF65-F5344CB8AC3E}">
        <p14:creationId xmlns:p14="http://schemas.microsoft.com/office/powerpoint/2010/main" val="3121189207"/>
      </p:ext>
    </p:extLst>
  </p:cSld>
  <p:clrMap bg1="dk1" tx1="lt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02/02/2023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en.wikipedia.org/wiki/File:Paris,France.jpg" TargetMode="External"/><Relationship Id="rId2" Type="http://schemas.openxmlformats.org/officeDocument/2006/relationships/image" Target="../media/image30.jpeg"/><Relationship Id="rId1" Type="http://schemas.openxmlformats.org/officeDocument/2006/relationships/slideLayout" Target="../slideLayouts/slideLayout17.xml"/><Relationship Id="rId4" Type="http://schemas.openxmlformats.org/officeDocument/2006/relationships/hyperlink" Target="https://creativecommons.org/licenses/by-sa/3.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7.xm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audio" Target="../media/media2.m4a"/><Relationship Id="rId7" Type="http://schemas.openxmlformats.org/officeDocument/2006/relationships/image" Target="../media/image35.jpeg"/><Relationship Id="rId12" Type="http://schemas.openxmlformats.org/officeDocument/2006/relationships/image" Target="../media/image38.png"/><Relationship Id="rId2" Type="http://schemas.microsoft.com/office/2007/relationships/media" Target="../media/media2.m4a"/><Relationship Id="rId1" Type="http://schemas.openxmlformats.org/officeDocument/2006/relationships/video" Target="https://www.youtube.com/embed/5FVgg_u3auA?feature=oembed" TargetMode="External"/><Relationship Id="rId6" Type="http://schemas.openxmlformats.org/officeDocument/2006/relationships/hyperlink" Target="https://ccea.org.uk/downloads/docs/Specifications/GCSE/GCSE%20Geography%20(2017)/GCSE%20Geography%20(2017)-specification-Standard.pdf" TargetMode="External"/><Relationship Id="rId11" Type="http://schemas.openxmlformats.org/officeDocument/2006/relationships/image" Target="../media/image37.jpeg"/><Relationship Id="rId5" Type="http://schemas.openxmlformats.org/officeDocument/2006/relationships/notesSlide" Target="../notesSlides/notesSlide1.xml"/><Relationship Id="rId10" Type="http://schemas.openxmlformats.org/officeDocument/2006/relationships/image" Target="../media/image15.png"/><Relationship Id="rId4" Type="http://schemas.openxmlformats.org/officeDocument/2006/relationships/slideLayout" Target="../slideLayouts/slideLayout18.xml"/><Relationship Id="rId9" Type="http://schemas.openxmlformats.org/officeDocument/2006/relationships/hyperlink" Target="https://ccea.org.uk/downloads/docs/Support/General/2019/Snapshot_19.pdf"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mrvealeshistory.weebly.com/" TargetMode="External"/><Relationship Id="rId3" Type="http://schemas.openxmlformats.org/officeDocument/2006/relationships/video" Target="https://www.youtube.com/embed/PgDBHfXj3ZY?feature=oembed" TargetMode="External"/><Relationship Id="rId7" Type="http://schemas.openxmlformats.org/officeDocument/2006/relationships/hyperlink" Target="https://ccea.org.uk/key-stage-4/gcse/subjects/gcse-history-2017" TargetMode="External"/><Relationship Id="rId12" Type="http://schemas.openxmlformats.org/officeDocument/2006/relationships/image" Target="../media/image42.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9.png"/><Relationship Id="rId11" Type="http://schemas.openxmlformats.org/officeDocument/2006/relationships/image" Target="../media/image41.jpeg"/><Relationship Id="rId5" Type="http://schemas.openxmlformats.org/officeDocument/2006/relationships/slideLayout" Target="../slideLayouts/slideLayout17.xml"/><Relationship Id="rId10" Type="http://schemas.openxmlformats.org/officeDocument/2006/relationships/hyperlink" Target="https://youtu.be/ihvYZseZeMg" TargetMode="External"/><Relationship Id="rId4" Type="http://schemas.openxmlformats.org/officeDocument/2006/relationships/video" Target="https://www.youtube.com/embed/dhQjYJChZqQ?feature=oembed" TargetMode="External"/><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7.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7.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slideLayout" Target="../slideLayouts/slideLayout17.xml"/><Relationship Id="rId7" Type="http://schemas.openxmlformats.org/officeDocument/2006/relationships/image" Target="../media/image5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slideLayout" Target="../slideLayouts/slideLayout6.xml"/><Relationship Id="rId7" Type="http://schemas.openxmlformats.org/officeDocument/2006/relationships/image" Target="../media/image9.jpeg"/><Relationship Id="rId12" Type="http://schemas.openxmlformats.org/officeDocument/2006/relationships/image" Target="../media/image1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png"/><Relationship Id="rId1" Type="http://schemas.openxmlformats.org/officeDocument/2006/relationships/slideLayout" Target="../slideLayouts/slideLayout1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hyperlink" Target="https://ennilive-my.sharepoint.com/:w:/g/personal/labraham908_c2ken_net/EXlXfrjwd6xGt6UvmQZA5eABM7JiExAKNkuhQdFEtA1Bsw?e=NfPQsM" TargetMode="External"/><Relationship Id="rId7" Type="http://schemas.openxmlformats.org/officeDocument/2006/relationships/image" Target="../media/image60.png"/><Relationship Id="rId2" Type="http://schemas.openxmlformats.org/officeDocument/2006/relationships/hyperlink" Target="https://ennilive-my.sharepoint.com/:w:/g/personal/labraham908_c2ken_net/ETkf7U5NT6JNnEDQSvRHmrUBrZfFO7QZ2I7rAKo1IaaT8w?e=G6t1ig" TargetMode="External"/><Relationship Id="rId1" Type="http://schemas.openxmlformats.org/officeDocument/2006/relationships/slideLayout" Target="../slideLayouts/slideLayout17.xml"/><Relationship Id="rId6" Type="http://schemas.openxmlformats.org/officeDocument/2006/relationships/hyperlink" Target="https://www.pearsonschoolsandfecolleges.co.uk/FEAndVocational/BusinessandEconomics/BTEC/BTECLevel2FirstBusinessandAdministration/BTECLevel2FirstBusiness.aspx" TargetMode="External"/><Relationship Id="rId11" Type="http://schemas.openxmlformats.org/officeDocument/2006/relationships/image" Target="../media/image64.png"/><Relationship Id="rId5" Type="http://schemas.openxmlformats.org/officeDocument/2006/relationships/hyperlink" Target="https://ennilive-my.sharepoint.com/:w:/g/personal/labraham908_c2ken_net/EUUIXPSkLCJBhiwepTJ5urgBm5DKtLyPhXdH5kz6JZ2qjw?e=4d6Mxd" TargetMode="External"/><Relationship Id="rId10" Type="http://schemas.openxmlformats.org/officeDocument/2006/relationships/image" Target="../media/image63.png"/><Relationship Id="rId4" Type="http://schemas.openxmlformats.org/officeDocument/2006/relationships/hyperlink" Target="https://ennilive-my.sharepoint.com/:w:/g/personal/labraham908_c2ken_net/ESB8lyq52qtOn26hgFMBIzEBf-jmbq2h8H393hduIvh7CQ?e=cRNhYQ" TargetMode="External"/><Relationship Id="rId9"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8" Type="http://schemas.openxmlformats.org/officeDocument/2006/relationships/hyperlink" Target="2.0%20Activity%20and%20Sport%20Options" TargetMode="External"/><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slideLayout" Target="../slideLayouts/slideLayout1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 Id="rId9" Type="http://schemas.openxmlformats.org/officeDocument/2006/relationships/hyperlink" Target="https://ennilive-my.sharepoint.com/:i:/g/personal/thutchinson295_c2ken_net/ERz8Sn2nV_dOrUnS0sZ4l0QBErfV2znBN5GEE9fhUlsE1Q?e=EjiCdn"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video" Target="https://www.youtube.com/embed/pyqs6mMMqiE?feature=oembed" TargetMode="External"/><Relationship Id="rId7" Type="http://schemas.openxmlformats.org/officeDocument/2006/relationships/hyperlink" Target="https://uk.ccea.org.uk/key-stage-4/gcse/subjects/gcse-religious-studies-2017"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4.png"/><Relationship Id="rId5" Type="http://schemas.openxmlformats.org/officeDocument/2006/relationships/hyperlink" Target="http://revisewithmrveale.weebly.com/" TargetMode="External"/><Relationship Id="rId4" Type="http://schemas.openxmlformats.org/officeDocument/2006/relationships/slideLayout" Target="../slideLayouts/slideLayout17.xml"/><Relationship Id="rId9" Type="http://schemas.openxmlformats.org/officeDocument/2006/relationships/image" Target="../media/image75.jpeg"/></Relationships>
</file>

<file path=ppt/slides/_rels/slide27.xml.rels><?xml version="1.0" encoding="UTF-8" standalone="yes"?>
<Relationships xmlns="http://schemas.openxmlformats.org/package/2006/relationships"><Relationship Id="rId8" Type="http://schemas.openxmlformats.org/officeDocument/2006/relationships/hyperlink" Target="https://ccea.org.uk/sites/default/files/filefield_paths/Revised-GCSE-TECH-REVISED-Past-Paper--GTY23--Standard-MayJune-Series-2019-30035.pdf" TargetMode="External"/><Relationship Id="rId13" Type="http://schemas.openxmlformats.org/officeDocument/2006/relationships/image" Target="../media/image81.jpeg"/><Relationship Id="rId3" Type="http://schemas.openxmlformats.org/officeDocument/2006/relationships/slideLayout" Target="../slideLayouts/slideLayout17.xml"/><Relationship Id="rId7" Type="http://schemas.openxmlformats.org/officeDocument/2006/relationships/image" Target="../media/image77.jpeg"/><Relationship Id="rId12" Type="http://schemas.openxmlformats.org/officeDocument/2006/relationships/image" Target="../media/image80.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ccea.org.uk/downloads/docs/Past-Papers/cleared/GCSE/GCSE%20Technology%20and%20Design%20(2017)/2021-Summer/Standard/0/GCSE-Technology%20and%20Design-600-Summer2021-Unit%201,%20Technology%20and%20Design%20Core-Paper.pdf" TargetMode="External"/><Relationship Id="rId11" Type="http://schemas.openxmlformats.org/officeDocument/2006/relationships/image" Target="../media/image79.png"/><Relationship Id="rId5" Type="http://schemas.openxmlformats.org/officeDocument/2006/relationships/image" Target="../media/image76.jpeg"/><Relationship Id="rId10" Type="http://schemas.openxmlformats.org/officeDocument/2006/relationships/hyperlink" Target="https://ccea.org.uk/downloads/docs/Past-Papers/cleared/GCSE/GCSE%20Technology%20and%20Design%20(2017)/2019-Summer/Standard/0/GCSE-Technology%20and%20Design-600-Summer2019-Unit%202,%20Option%20C:%20Product%20Design-Paper.pdf" TargetMode="External"/><Relationship Id="rId4" Type="http://schemas.openxmlformats.org/officeDocument/2006/relationships/hyperlink" Target="https://ccea.org.uk/downloads/docs/Past-Papers/cleared/GCSE/GCSE%20Technology%20and%20Design%20(2017)/2019-Summer/Standard/0/GCSE-Technology%20and%20Design-600-Summer2019-Unit%201,%20Technology%20and%20Design%20Core%20Content-Paper.pdf" TargetMode="External"/><Relationship Id="rId9" Type="http://schemas.openxmlformats.org/officeDocument/2006/relationships/image" Target="../media/image78.jpeg"/><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5.xml"/><Relationship Id="rId5" Type="http://schemas.openxmlformats.org/officeDocument/2006/relationships/image" Target="../media/image19.png"/><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7.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85B59-3AFD-439A-913E-621FFCB0F962}"/>
              </a:ext>
            </a:extLst>
          </p:cNvPr>
          <p:cNvSpPr>
            <a:spLocks noGrp="1"/>
          </p:cNvSpPr>
          <p:nvPr>
            <p:ph type="title"/>
          </p:nvPr>
        </p:nvSpPr>
        <p:spPr/>
        <p:txBody>
          <a:bodyPr/>
          <a:lstStyle/>
          <a:p>
            <a:pPr algn="ctr"/>
            <a:r>
              <a:rPr lang="en-US">
                <a:latin typeface="Bookman Old Style"/>
                <a:cs typeface="Calibri Light"/>
              </a:rPr>
              <a:t>Year 10 Subject Choices 2023</a:t>
            </a:r>
            <a:endParaRPr lang="en-US">
              <a:cs typeface="Calibri Light"/>
            </a:endParaRPr>
          </a:p>
        </p:txBody>
      </p:sp>
      <p:sp>
        <p:nvSpPr>
          <p:cNvPr id="3" name="Content Placeholder 2">
            <a:extLst>
              <a:ext uri="{FF2B5EF4-FFF2-40B4-BE49-F238E27FC236}">
                <a16:creationId xmlns:a16="http://schemas.microsoft.com/office/drawing/2014/main" id="{8E73A778-0E36-4168-AF05-CC0769F085E9}"/>
              </a:ext>
            </a:extLst>
          </p:cNvPr>
          <p:cNvSpPr>
            <a:spLocks noGrp="1"/>
          </p:cNvSpPr>
          <p:nvPr>
            <p:ph idx="1"/>
          </p:nvPr>
        </p:nvSpPr>
        <p:spPr/>
        <p:txBody>
          <a:bodyPr vert="horz" lIns="91440" tIns="45720" rIns="91440" bIns="45720" rtlCol="0" anchor="t">
            <a:normAutofit/>
          </a:bodyPr>
          <a:lstStyle/>
          <a:p>
            <a:pPr marL="0" indent="0" algn="ctr">
              <a:buNone/>
            </a:pPr>
            <a:endParaRPr lang="en-US">
              <a:latin typeface="Bookman Old Style"/>
              <a:ea typeface="+mn-lt"/>
              <a:cs typeface="+mn-lt"/>
            </a:endParaRPr>
          </a:p>
          <a:p>
            <a:pPr marL="0" indent="0" algn="ctr">
              <a:buNone/>
            </a:pPr>
            <a:endParaRPr lang="en-US">
              <a:latin typeface="Bookman Old Style"/>
              <a:ea typeface="+mn-lt"/>
              <a:cs typeface="+mn-lt"/>
            </a:endParaRPr>
          </a:p>
          <a:p>
            <a:pPr marL="0" indent="0" algn="ctr">
              <a:buNone/>
            </a:pPr>
            <a:r>
              <a:rPr lang="en-US">
                <a:latin typeface="Bookman Old Style"/>
                <a:ea typeface="+mn-lt"/>
                <a:cs typeface="+mn-lt"/>
              </a:rPr>
              <a:t>We are providing pupils with information, advice and guidance on the full suite of subjects across the school and SRC. </a:t>
            </a:r>
            <a:endParaRPr lang="en-US">
              <a:latin typeface="Calibri" panose="020F0502020204030204"/>
              <a:ea typeface="+mn-lt"/>
              <a:cs typeface="+mn-lt"/>
            </a:endParaRPr>
          </a:p>
          <a:p>
            <a:pPr marL="0" indent="0" algn="ctr">
              <a:buNone/>
            </a:pPr>
            <a:endParaRPr lang="en-US">
              <a:latin typeface="Bookman Old Style"/>
              <a:ea typeface="+mn-lt"/>
              <a:cs typeface="+mn-lt"/>
            </a:endParaRPr>
          </a:p>
          <a:p>
            <a:pPr marL="0" indent="0" algn="ctr">
              <a:buNone/>
            </a:pPr>
            <a:r>
              <a:rPr lang="en-US" b="1">
                <a:latin typeface="Bookman Old Style"/>
                <a:ea typeface="+mn-lt"/>
                <a:cs typeface="+mn-lt"/>
              </a:rPr>
              <a:t>Please note that due to resourcing and timetable restrictions all courses may not be available. </a:t>
            </a:r>
            <a:r>
              <a:rPr lang="en-US">
                <a:latin typeface="Bookman Old Style"/>
                <a:ea typeface="+mn-lt"/>
                <a:cs typeface="+mn-lt"/>
              </a:rPr>
              <a:t> </a:t>
            </a:r>
            <a:endParaRPr lang="en-US">
              <a:cs typeface="Calibri" panose="020F0502020204030204"/>
            </a:endParaRPr>
          </a:p>
        </p:txBody>
      </p:sp>
    </p:spTree>
    <p:extLst>
      <p:ext uri="{BB962C8B-B14F-4D97-AF65-F5344CB8AC3E}">
        <p14:creationId xmlns:p14="http://schemas.microsoft.com/office/powerpoint/2010/main" val="27630895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D9D36D6-2AC5-46A1-A849-4C82D5264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AFCAF4-CB9D-4A46-8C38-A3022B605585}"/>
              </a:ext>
            </a:extLst>
          </p:cNvPr>
          <p:cNvSpPr>
            <a:spLocks noGrp="1"/>
          </p:cNvSpPr>
          <p:nvPr>
            <p:ph type="title"/>
          </p:nvPr>
        </p:nvSpPr>
        <p:spPr>
          <a:xfrm>
            <a:off x="5283069" y="5843"/>
            <a:ext cx="6070726" cy="1732871"/>
          </a:xfrm>
          <a:noFill/>
        </p:spPr>
        <p:txBody>
          <a:bodyPr vert="horz" lIns="91440" tIns="45720" rIns="91440" bIns="45720" rtlCol="0" anchor="b">
            <a:normAutofit fontScale="90000"/>
          </a:bodyPr>
          <a:lstStyle/>
          <a:p>
            <a:pPr algn="ctr"/>
            <a:r>
              <a:rPr lang="en-US" sz="5200"/>
              <a:t>MODERN LANGUAGES- </a:t>
            </a:r>
            <a:br>
              <a:rPr lang="en-US" sz="5200"/>
            </a:br>
            <a:r>
              <a:rPr lang="en-US" sz="5200" b="1"/>
              <a:t>FRENCH</a:t>
            </a:r>
            <a:endParaRPr lang="en-US" sz="5200" b="1">
              <a:cs typeface="Calibri Light"/>
            </a:endParaRPr>
          </a:p>
        </p:txBody>
      </p:sp>
      <p:pic>
        <p:nvPicPr>
          <p:cNvPr id="3" name="Picture 3" descr="A clock tower lit up at night&#10;&#10;Description automatically generated">
            <a:extLst>
              <a:ext uri="{FF2B5EF4-FFF2-40B4-BE49-F238E27FC236}">
                <a16:creationId xmlns:a16="http://schemas.microsoft.com/office/drawing/2014/main" id="{588406F1-FEAF-4A57-B177-EB95DC61D470}"/>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9004" r="-2" b="-2"/>
          <a:stretch/>
        </p:blipFill>
        <p:spPr>
          <a:xfrm>
            <a:off x="20" y="10"/>
            <a:ext cx="4992985" cy="6857990"/>
          </a:xfrm>
          <a:prstGeom prst="rect">
            <a:avLst/>
          </a:prstGeom>
        </p:spPr>
      </p:pic>
      <p:sp>
        <p:nvSpPr>
          <p:cNvPr id="4" name="TextBox 3">
            <a:extLst>
              <a:ext uri="{FF2B5EF4-FFF2-40B4-BE49-F238E27FC236}">
                <a16:creationId xmlns:a16="http://schemas.microsoft.com/office/drawing/2014/main" id="{901756D0-666C-4A3F-BB2C-5842B0329DF2}"/>
              </a:ext>
            </a:extLst>
          </p:cNvPr>
          <p:cNvSpPr txBox="1"/>
          <p:nvPr/>
        </p:nvSpPr>
        <p:spPr>
          <a:xfrm>
            <a:off x="2671537" y="6657945"/>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a:t>
            </a:r>
            <a:r>
              <a:rPr lang="en-US" sz="700">
                <a:solidFill>
                  <a:srgbClr val="FFFFFF"/>
                </a:solidFill>
              </a:rPr>
              <a:t>.</a:t>
            </a:r>
          </a:p>
        </p:txBody>
      </p:sp>
      <p:sp>
        <p:nvSpPr>
          <p:cNvPr id="6" name="TextBox 5">
            <a:extLst>
              <a:ext uri="{FF2B5EF4-FFF2-40B4-BE49-F238E27FC236}">
                <a16:creationId xmlns:a16="http://schemas.microsoft.com/office/drawing/2014/main" id="{6496BB0F-158B-4408-99C6-F4D8C75AE160}"/>
              </a:ext>
            </a:extLst>
          </p:cNvPr>
          <p:cNvSpPr txBox="1"/>
          <p:nvPr/>
        </p:nvSpPr>
        <p:spPr>
          <a:xfrm>
            <a:off x="5011948" y="2122099"/>
            <a:ext cx="6811991"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u="sng">
                <a:cs typeface="Calibri"/>
              </a:rPr>
              <a:t>OCN LEVEL 2 IN MODERN LANGUAGES</a:t>
            </a:r>
          </a:p>
          <a:p>
            <a:r>
              <a:rPr lang="en-GB" sz="3200">
                <a:cs typeface="Calibri"/>
              </a:rPr>
              <a:t>In this 2 year course we will collect portfolio evidence in 5 areas that will be assessed through Internal and External Verification</a:t>
            </a:r>
            <a:endParaRPr lang="en-GB" sz="3200" u="sng">
              <a:cs typeface="Calibri"/>
            </a:endParaRPr>
          </a:p>
          <a:p>
            <a:r>
              <a:rPr lang="en-GB" sz="3200">
                <a:cs typeface="Calibri"/>
              </a:rPr>
              <a:t>Those areas are:</a:t>
            </a:r>
          </a:p>
          <a:p>
            <a:r>
              <a:rPr lang="en-GB" sz="3200">
                <a:cs typeface="Calibri"/>
              </a:rPr>
              <a:t>Speaking       Reading</a:t>
            </a:r>
          </a:p>
          <a:p>
            <a:r>
              <a:rPr lang="en-GB" sz="3200">
                <a:cs typeface="Calibri"/>
              </a:rPr>
              <a:t>Listening       Writing </a:t>
            </a:r>
          </a:p>
          <a:p>
            <a:r>
              <a:rPr lang="en-GB" sz="3200">
                <a:cs typeface="Calibri"/>
              </a:rPr>
              <a:t>Intercultural Understanding</a:t>
            </a:r>
            <a:endParaRPr lang="en-GB"/>
          </a:p>
          <a:p>
            <a:endParaRPr lang="en-GB" sz="3200">
              <a:cs typeface="Calibri"/>
            </a:endParaRPr>
          </a:p>
        </p:txBody>
      </p:sp>
    </p:spTree>
    <p:extLst>
      <p:ext uri="{BB962C8B-B14F-4D97-AF65-F5344CB8AC3E}">
        <p14:creationId xmlns:p14="http://schemas.microsoft.com/office/powerpoint/2010/main" val="343813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E2C47F5-C1D5-465E-B8D3-3C9DBB67F793}"/>
              </a:ext>
            </a:extLst>
          </p:cNvPr>
          <p:cNvSpPr txBox="1"/>
          <p:nvPr/>
        </p:nvSpPr>
        <p:spPr>
          <a:xfrm>
            <a:off x="440315" y="324284"/>
            <a:ext cx="2997923" cy="758104"/>
          </a:xfrm>
          <a:prstGeom prst="rect">
            <a:avLst/>
          </a:prstGeom>
          <a:noFill/>
          <a:ln>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lnSpcReduction="10000"/>
          </a:bodyPr>
          <a:lstStyle/>
          <a:p>
            <a:pPr>
              <a:spcAft>
                <a:spcPts val="600"/>
              </a:spcAft>
            </a:pPr>
            <a:r>
              <a:rPr lang="en-US" b="1">
                <a:solidFill>
                  <a:srgbClr val="FF0000"/>
                </a:solidFill>
              </a:rPr>
              <a:t>1 Written exam paper= 50%</a:t>
            </a:r>
            <a:endParaRPr lang="en-US">
              <a:solidFill>
                <a:srgbClr val="FF0000"/>
              </a:solidFill>
              <a:ea typeface="+mn-lt"/>
              <a:cs typeface="+mn-lt"/>
            </a:endParaRPr>
          </a:p>
          <a:p>
            <a:pPr>
              <a:spcAft>
                <a:spcPts val="600"/>
              </a:spcAft>
            </a:pPr>
            <a:r>
              <a:rPr lang="en-US" b="1" u="sng">
                <a:ea typeface="+mn-lt"/>
                <a:cs typeface="+mn-lt"/>
              </a:rPr>
              <a:t>Year 12- </a:t>
            </a:r>
            <a:r>
              <a:rPr lang="en-US" b="1">
                <a:ea typeface="+mn-lt"/>
                <a:cs typeface="+mn-lt"/>
              </a:rPr>
              <a:t>2 hours exam paper</a:t>
            </a:r>
            <a:endParaRPr lang="en-US">
              <a:solidFill>
                <a:srgbClr val="FF0000"/>
              </a:solidFill>
              <a:ea typeface="+mn-lt"/>
              <a:cs typeface="+mn-lt"/>
            </a:endParaRPr>
          </a:p>
          <a:p>
            <a:pPr>
              <a:spcAft>
                <a:spcPts val="600"/>
              </a:spcAft>
            </a:pPr>
            <a:endParaRPr lang="en-US" sz="2800">
              <a:ea typeface="+mn-lt"/>
              <a:cs typeface="+mn-lt"/>
            </a:endParaRPr>
          </a:p>
        </p:txBody>
      </p:sp>
      <p:sp>
        <p:nvSpPr>
          <p:cNvPr id="4" name="TextBox 3">
            <a:extLst>
              <a:ext uri="{FF2B5EF4-FFF2-40B4-BE49-F238E27FC236}">
                <a16:creationId xmlns:a16="http://schemas.microsoft.com/office/drawing/2014/main" id="{2B2CF69D-8E88-44F3-9912-ECABC79C033A}"/>
              </a:ext>
            </a:extLst>
          </p:cNvPr>
          <p:cNvSpPr txBox="1"/>
          <p:nvPr/>
        </p:nvSpPr>
        <p:spPr>
          <a:xfrm>
            <a:off x="3723842" y="320422"/>
            <a:ext cx="8245135" cy="749322"/>
          </a:xfrm>
          <a:prstGeom prst="rect">
            <a:avLst/>
          </a:prstGeom>
          <a:noFill/>
          <a:ln>
            <a:solidFill>
              <a:srgbClr val="FF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2500" lnSpcReduction="20000"/>
          </a:bodyPr>
          <a:lstStyle/>
          <a:p>
            <a:pPr>
              <a:spcAft>
                <a:spcPts val="600"/>
              </a:spcAft>
            </a:pPr>
            <a:r>
              <a:rPr lang="en-US" b="1">
                <a:solidFill>
                  <a:srgbClr val="FF0000"/>
                </a:solidFill>
                <a:ea typeface="+mn-lt"/>
                <a:cs typeface="+mn-lt"/>
              </a:rPr>
              <a:t>Controlled assessment= 50%  </a:t>
            </a:r>
            <a:endParaRPr lang="en-US" sz="2800" b="1">
              <a:solidFill>
                <a:srgbClr val="000000"/>
              </a:solidFill>
              <a:ea typeface="+mn-lt"/>
              <a:cs typeface="+mn-lt"/>
            </a:endParaRPr>
          </a:p>
          <a:p>
            <a:pPr>
              <a:spcAft>
                <a:spcPts val="600"/>
              </a:spcAft>
            </a:pPr>
            <a:r>
              <a:rPr lang="en-US" b="1">
                <a:solidFill>
                  <a:srgbClr val="FF0000"/>
                </a:solidFill>
                <a:ea typeface="+mn-lt"/>
                <a:cs typeface="+mn-lt"/>
              </a:rPr>
              <a:t> </a:t>
            </a:r>
            <a:r>
              <a:rPr lang="en-US" b="1" u="sng">
                <a:ea typeface="+mn-lt"/>
                <a:cs typeface="+mn-lt"/>
              </a:rPr>
              <a:t>Year 12-</a:t>
            </a:r>
            <a:r>
              <a:rPr lang="en-US" b="1">
                <a:ea typeface="+mn-lt"/>
                <a:cs typeface="+mn-lt"/>
              </a:rPr>
              <a:t> 1 piece of controlled assessment (both theory and practical based) </a:t>
            </a:r>
            <a:r>
              <a:rPr lang="en-US" sz="2800" b="1">
                <a:ea typeface="+mn-lt"/>
                <a:cs typeface="+mn-lt"/>
              </a:rPr>
              <a:t>   </a:t>
            </a:r>
            <a:endParaRPr lang="en-US" sz="2800" b="1">
              <a:cs typeface="Calibri" panose="020F0502020204030204"/>
            </a:endParaRPr>
          </a:p>
        </p:txBody>
      </p:sp>
      <p:sp>
        <p:nvSpPr>
          <p:cNvPr id="2" name="Title 1">
            <a:extLst>
              <a:ext uri="{FF2B5EF4-FFF2-40B4-BE49-F238E27FC236}">
                <a16:creationId xmlns:a16="http://schemas.microsoft.com/office/drawing/2014/main" id="{D973F37E-0A5C-49CE-98FD-5C9B574C607B}"/>
              </a:ext>
            </a:extLst>
          </p:cNvPr>
          <p:cNvSpPr>
            <a:spLocks noGrp="1"/>
          </p:cNvSpPr>
          <p:nvPr>
            <p:ph type="title"/>
          </p:nvPr>
        </p:nvSpPr>
        <p:spPr>
          <a:xfrm>
            <a:off x="1000991" y="1967266"/>
            <a:ext cx="2628900" cy="2533402"/>
          </a:xfrm>
          <a:solidFill>
            <a:srgbClr val="FF0000"/>
          </a:solidFill>
        </p:spPr>
        <p:txBody>
          <a:bodyPr vert="horz" lIns="91440" tIns="45720" rIns="91440" bIns="45720" rtlCol="0" anchor="ctr">
            <a:normAutofit/>
          </a:bodyPr>
          <a:lstStyle/>
          <a:p>
            <a:pPr algn="ctr"/>
            <a:r>
              <a:rPr lang="en-US" sz="3600">
                <a:solidFill>
                  <a:srgbClr val="FFFFFF"/>
                </a:solidFill>
              </a:rPr>
              <a:t>GCSE Home Economics: </a:t>
            </a:r>
            <a:br>
              <a:rPr lang="en-US" sz="3600">
                <a:solidFill>
                  <a:srgbClr val="FFFFFF"/>
                </a:solidFill>
              </a:rPr>
            </a:br>
            <a:r>
              <a:rPr lang="en-US" sz="3600">
                <a:solidFill>
                  <a:srgbClr val="FFFFFF"/>
                </a:solidFill>
              </a:rPr>
              <a:t>Food</a:t>
            </a:r>
            <a:r>
              <a:rPr lang="en-US" sz="3600" kern="1200">
                <a:solidFill>
                  <a:srgbClr val="FFFFFF"/>
                </a:solidFill>
                <a:latin typeface="+mj-lt"/>
                <a:ea typeface="+mj-ea"/>
                <a:cs typeface="+mj-cs"/>
              </a:rPr>
              <a:t> and Nutrition</a:t>
            </a:r>
          </a:p>
        </p:txBody>
      </p:sp>
      <p:sp>
        <p:nvSpPr>
          <p:cNvPr id="47" name="TextBox 46">
            <a:extLst>
              <a:ext uri="{FF2B5EF4-FFF2-40B4-BE49-F238E27FC236}">
                <a16:creationId xmlns:a16="http://schemas.microsoft.com/office/drawing/2014/main" id="{64D0F37F-CE4F-4D2E-AFB1-AB22C6690B5A}"/>
              </a:ext>
            </a:extLst>
          </p:cNvPr>
          <p:cNvSpPr txBox="1"/>
          <p:nvPr/>
        </p:nvSpPr>
        <p:spPr>
          <a:xfrm>
            <a:off x="7065819" y="1233055"/>
            <a:ext cx="2743200"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u="sng">
                <a:solidFill>
                  <a:srgbClr val="FF0000"/>
                </a:solidFill>
                <a:cs typeface="Calibri"/>
              </a:rPr>
              <a:t>Topics studied:</a:t>
            </a:r>
          </a:p>
          <a:p>
            <a:endParaRPr lang="en-US">
              <a:cs typeface="Calibri"/>
            </a:endParaRPr>
          </a:p>
        </p:txBody>
      </p:sp>
      <p:graphicFrame>
        <p:nvGraphicFramePr>
          <p:cNvPr id="50" name="Table 50">
            <a:extLst>
              <a:ext uri="{FF2B5EF4-FFF2-40B4-BE49-F238E27FC236}">
                <a16:creationId xmlns:a16="http://schemas.microsoft.com/office/drawing/2014/main" id="{B0164626-E5FB-4645-8CF5-7FA648C5EA7B}"/>
              </a:ext>
            </a:extLst>
          </p:cNvPr>
          <p:cNvGraphicFramePr>
            <a:graphicFrameLocks noGrp="1"/>
          </p:cNvGraphicFramePr>
          <p:nvPr>
            <p:extLst>
              <p:ext uri="{D42A27DB-BD31-4B8C-83A1-F6EECF244321}">
                <p14:modId xmlns:p14="http://schemas.microsoft.com/office/powerpoint/2010/main" val="3079956733"/>
              </p:ext>
            </p:extLst>
          </p:nvPr>
        </p:nvGraphicFramePr>
        <p:xfrm>
          <a:off x="5043055" y="1759526"/>
          <a:ext cx="6556676" cy="2656840"/>
        </p:xfrm>
        <a:graphic>
          <a:graphicData uri="http://schemas.openxmlformats.org/drawingml/2006/table">
            <a:tbl>
              <a:tblPr firstRow="1" bandRow="1">
                <a:tableStyleId>{073A0DAA-6AF3-43AB-8588-CEC1D06C72B9}</a:tableStyleId>
              </a:tblPr>
              <a:tblGrid>
                <a:gridCol w="3278338">
                  <a:extLst>
                    <a:ext uri="{9D8B030D-6E8A-4147-A177-3AD203B41FA5}">
                      <a16:colId xmlns:a16="http://schemas.microsoft.com/office/drawing/2014/main" val="2007273074"/>
                    </a:ext>
                  </a:extLst>
                </a:gridCol>
                <a:gridCol w="3278338">
                  <a:extLst>
                    <a:ext uri="{9D8B030D-6E8A-4147-A177-3AD203B41FA5}">
                      <a16:colId xmlns:a16="http://schemas.microsoft.com/office/drawing/2014/main" val="3250017619"/>
                    </a:ext>
                  </a:extLst>
                </a:gridCol>
              </a:tblGrid>
              <a:tr h="370840">
                <a:tc>
                  <a:txBody>
                    <a:bodyPr/>
                    <a:lstStyle/>
                    <a:p>
                      <a:r>
                        <a:rPr lang="en-US"/>
                        <a:t>Year 11</a:t>
                      </a:r>
                    </a:p>
                  </a:txBody>
                  <a:tcPr/>
                </a:tc>
                <a:tc>
                  <a:txBody>
                    <a:bodyPr/>
                    <a:lstStyle/>
                    <a:p>
                      <a:r>
                        <a:rPr lang="en-US"/>
                        <a:t>Year 12</a:t>
                      </a:r>
                    </a:p>
                  </a:txBody>
                  <a:tcPr/>
                </a:tc>
                <a:extLst>
                  <a:ext uri="{0D108BD9-81ED-4DB2-BD59-A6C34878D82A}">
                    <a16:rowId xmlns:a16="http://schemas.microsoft.com/office/drawing/2014/main" val="99482668"/>
                  </a:ext>
                </a:extLst>
              </a:tr>
              <a:tr h="370840">
                <a:tc>
                  <a:txBody>
                    <a:bodyPr/>
                    <a:lstStyle/>
                    <a:p>
                      <a:pPr marL="285750" lvl="0" indent="-285750" algn="l">
                        <a:lnSpc>
                          <a:spcPct val="100000"/>
                        </a:lnSpc>
                        <a:spcBef>
                          <a:spcPts val="0"/>
                        </a:spcBef>
                        <a:spcAft>
                          <a:spcPts val="0"/>
                        </a:spcAft>
                        <a:buFont typeface="Wingdings"/>
                        <a:buChar char="v"/>
                      </a:pPr>
                      <a:r>
                        <a:rPr lang="en-US" sz="1800" b="1" i="0" u="none" strike="noStrike" noProof="0">
                          <a:latin typeface="Calibri"/>
                        </a:rPr>
                        <a:t>Food Provenance</a:t>
                      </a:r>
                      <a:endParaRPr lang="en-US"/>
                    </a:p>
                    <a:p>
                      <a:pPr marL="285750" lvl="0" indent="-285750" algn="l">
                        <a:lnSpc>
                          <a:spcPct val="100000"/>
                        </a:lnSpc>
                        <a:spcBef>
                          <a:spcPts val="0"/>
                        </a:spcBef>
                        <a:spcAft>
                          <a:spcPts val="0"/>
                        </a:spcAft>
                        <a:buFont typeface="Wingdings"/>
                        <a:buChar char="v"/>
                      </a:pPr>
                      <a:r>
                        <a:rPr lang="en-US" sz="1800" b="1" i="0" u="none" strike="noStrike" noProof="0">
                          <a:latin typeface="Calibri"/>
                        </a:rPr>
                        <a:t>Eatwell Guide</a:t>
                      </a:r>
                      <a:endParaRPr lang="en-US"/>
                    </a:p>
                    <a:p>
                      <a:pPr marL="285750" lvl="0" indent="-285750" algn="l">
                        <a:lnSpc>
                          <a:spcPct val="100000"/>
                        </a:lnSpc>
                        <a:spcBef>
                          <a:spcPts val="0"/>
                        </a:spcBef>
                        <a:spcAft>
                          <a:spcPts val="0"/>
                        </a:spcAft>
                        <a:buFont typeface="Wingdings"/>
                        <a:buChar char="v"/>
                      </a:pPr>
                      <a:r>
                        <a:rPr lang="en-US" sz="1800" b="1" i="0" u="none" strike="noStrike" noProof="0">
                          <a:latin typeface="Calibri"/>
                        </a:rPr>
                        <a:t>Macro/Micro nutrients</a:t>
                      </a:r>
                      <a:endParaRPr lang="en-US"/>
                    </a:p>
                    <a:p>
                      <a:pPr marL="285750" lvl="0" indent="-285750" algn="l">
                        <a:lnSpc>
                          <a:spcPct val="100000"/>
                        </a:lnSpc>
                        <a:spcBef>
                          <a:spcPts val="0"/>
                        </a:spcBef>
                        <a:spcAft>
                          <a:spcPts val="0"/>
                        </a:spcAft>
                        <a:buFont typeface="Wingdings"/>
                        <a:buChar char="v"/>
                      </a:pPr>
                      <a:r>
                        <a:rPr lang="en-US" sz="1800" b="1" i="0" u="none" strike="noStrike" noProof="0">
                          <a:latin typeface="Calibri"/>
                        </a:rPr>
                        <a:t>Creativity in food</a:t>
                      </a:r>
                      <a:endParaRPr lang="en-US"/>
                    </a:p>
                    <a:p>
                      <a:pPr marL="285750" lvl="0" indent="-285750" algn="l">
                        <a:lnSpc>
                          <a:spcPct val="100000"/>
                        </a:lnSpc>
                        <a:spcBef>
                          <a:spcPts val="0"/>
                        </a:spcBef>
                        <a:spcAft>
                          <a:spcPts val="0"/>
                        </a:spcAft>
                        <a:buFont typeface="Wingdings"/>
                        <a:buChar char="v"/>
                      </a:pPr>
                      <a:r>
                        <a:rPr lang="en-US" sz="1800" b="1" i="0" u="none" strike="noStrike" noProof="0">
                          <a:latin typeface="Calibri"/>
                        </a:rPr>
                        <a:t>Nutritional needs throughout the life cycle</a:t>
                      </a:r>
                      <a:endParaRPr lang="en-US"/>
                    </a:p>
                    <a:p>
                      <a:pPr marL="285750" lvl="0" indent="-285750" algn="l">
                        <a:lnSpc>
                          <a:spcPct val="100000"/>
                        </a:lnSpc>
                        <a:spcBef>
                          <a:spcPts val="0"/>
                        </a:spcBef>
                        <a:spcAft>
                          <a:spcPts val="0"/>
                        </a:spcAft>
                        <a:buFont typeface="Wingdings"/>
                        <a:buChar char="v"/>
                      </a:pPr>
                      <a:r>
                        <a:rPr lang="en-US" sz="1800" b="1" i="0" u="none" strike="noStrike" noProof="0">
                          <a:latin typeface="Calibri"/>
                        </a:rPr>
                        <a:t>Dietary Disorders</a:t>
                      </a:r>
                      <a:endParaRPr lang="en-US"/>
                    </a:p>
                    <a:p>
                      <a:pPr marL="285750" lvl="0" indent="-285750" algn="l">
                        <a:lnSpc>
                          <a:spcPct val="100000"/>
                        </a:lnSpc>
                        <a:spcBef>
                          <a:spcPts val="0"/>
                        </a:spcBef>
                        <a:spcAft>
                          <a:spcPts val="0"/>
                        </a:spcAft>
                        <a:buFont typeface="Wingdings"/>
                        <a:buChar char="v"/>
                      </a:pPr>
                      <a:r>
                        <a:rPr lang="en-US" sz="1800" b="1" i="0" u="none" strike="noStrike" noProof="0">
                          <a:latin typeface="Calibri"/>
                        </a:rPr>
                        <a:t>Safe Food</a:t>
                      </a:r>
                      <a:endParaRPr lang="en-US"/>
                    </a:p>
                  </a:txBody>
                  <a:tcPr/>
                </a:tc>
                <a:tc>
                  <a:txBody>
                    <a:bodyPr/>
                    <a:lstStyle/>
                    <a:p>
                      <a:pPr marL="285750" lvl="0" indent="-285750" algn="l">
                        <a:lnSpc>
                          <a:spcPct val="100000"/>
                        </a:lnSpc>
                        <a:spcBef>
                          <a:spcPts val="0"/>
                        </a:spcBef>
                        <a:spcAft>
                          <a:spcPts val="0"/>
                        </a:spcAft>
                        <a:buFont typeface="Wingdings"/>
                        <a:buChar char="v"/>
                      </a:pPr>
                      <a:r>
                        <a:rPr lang="en-US" sz="1800" b="1" i="0" u="none" strike="noStrike" noProof="0">
                          <a:latin typeface="Calibri"/>
                        </a:rPr>
                        <a:t>Special Diets</a:t>
                      </a:r>
                    </a:p>
                    <a:p>
                      <a:pPr marL="285750" lvl="0" indent="-285750" algn="l">
                        <a:lnSpc>
                          <a:spcPct val="100000"/>
                        </a:lnSpc>
                        <a:spcBef>
                          <a:spcPts val="0"/>
                        </a:spcBef>
                        <a:spcAft>
                          <a:spcPts val="0"/>
                        </a:spcAft>
                        <a:buFont typeface="Wingdings"/>
                        <a:buChar char="v"/>
                      </a:pPr>
                      <a:r>
                        <a:rPr lang="en-US" sz="1800" b="1" i="0" u="none" strike="noStrike" noProof="0"/>
                        <a:t>Being an Effective Consumer</a:t>
                      </a:r>
                      <a:endParaRPr lang="en-US"/>
                    </a:p>
                    <a:p>
                      <a:pPr marL="285750" lvl="0" indent="-285750" algn="l">
                        <a:lnSpc>
                          <a:spcPct val="100000"/>
                        </a:lnSpc>
                        <a:spcBef>
                          <a:spcPts val="0"/>
                        </a:spcBef>
                        <a:spcAft>
                          <a:spcPts val="0"/>
                        </a:spcAft>
                        <a:buFont typeface="Wingdings"/>
                        <a:buChar char="v"/>
                      </a:pPr>
                      <a:r>
                        <a:rPr lang="en-US" sz="1800" b="1" i="0" u="none" strike="noStrike" noProof="0"/>
                        <a:t>What influences shopping</a:t>
                      </a:r>
                      <a:endParaRPr lang="en-US"/>
                    </a:p>
                    <a:p>
                      <a:pPr marL="285750" lvl="0" indent="-285750" algn="l">
                        <a:lnSpc>
                          <a:spcPct val="100000"/>
                        </a:lnSpc>
                        <a:spcBef>
                          <a:spcPts val="0"/>
                        </a:spcBef>
                        <a:spcAft>
                          <a:spcPts val="0"/>
                        </a:spcAft>
                        <a:buFont typeface="Wingdings"/>
                        <a:buChar char="v"/>
                      </a:pPr>
                      <a:r>
                        <a:rPr lang="en-US" sz="1800" b="1" i="0" u="none" strike="noStrike" noProof="0"/>
                        <a:t>Money Matters</a:t>
                      </a:r>
                      <a:endParaRPr lang="en-US"/>
                    </a:p>
                    <a:p>
                      <a:pPr marL="285750" lvl="0" indent="-285750" algn="l">
                        <a:lnSpc>
                          <a:spcPct val="100000"/>
                        </a:lnSpc>
                        <a:spcBef>
                          <a:spcPts val="0"/>
                        </a:spcBef>
                        <a:spcAft>
                          <a:spcPts val="0"/>
                        </a:spcAft>
                        <a:buFont typeface="Wingdings"/>
                        <a:buChar char="v"/>
                      </a:pPr>
                      <a:r>
                        <a:rPr lang="en-US" sz="1800" b="1" i="0" u="none" strike="noStrike" noProof="0"/>
                        <a:t>Wiser Buyer</a:t>
                      </a:r>
                      <a:endParaRPr lang="en-US"/>
                    </a:p>
                    <a:p>
                      <a:pPr marL="285750" lvl="0" indent="-285750" algn="l">
                        <a:lnSpc>
                          <a:spcPct val="100000"/>
                        </a:lnSpc>
                        <a:spcBef>
                          <a:spcPts val="0"/>
                        </a:spcBef>
                        <a:spcAft>
                          <a:spcPts val="0"/>
                        </a:spcAft>
                        <a:buFont typeface="Wingdings"/>
                        <a:buChar char="v"/>
                      </a:pPr>
                      <a:r>
                        <a:rPr lang="en-US" sz="1800" b="1" i="0" u="none" strike="noStrike" noProof="0"/>
                        <a:t>Consumer </a:t>
                      </a:r>
                      <a:r>
                        <a:rPr lang="en-US" sz="1800" b="1" i="0" u="none" strike="noStrike" noProof="0" err="1"/>
                        <a:t>Organisation's</a:t>
                      </a:r>
                      <a:endParaRPr lang="en-US" err="1"/>
                    </a:p>
                    <a:p>
                      <a:pPr marL="285750" lvl="0" indent="-285750" algn="l">
                        <a:lnSpc>
                          <a:spcPct val="100000"/>
                        </a:lnSpc>
                        <a:spcBef>
                          <a:spcPts val="0"/>
                        </a:spcBef>
                        <a:spcAft>
                          <a:spcPts val="0"/>
                        </a:spcAft>
                        <a:buFont typeface="Wingdings"/>
                        <a:buChar char="v"/>
                      </a:pPr>
                      <a:endParaRPr lang="en-US" sz="1800" b="1" i="0" u="none" strike="noStrike" noProof="0">
                        <a:latin typeface="Calibri"/>
                      </a:endParaRPr>
                    </a:p>
                    <a:p>
                      <a:pPr lvl="0" algn="l">
                        <a:buNone/>
                      </a:pPr>
                      <a:endParaRPr lang="en-US"/>
                    </a:p>
                  </a:txBody>
                  <a:tcPr/>
                </a:tc>
                <a:extLst>
                  <a:ext uri="{0D108BD9-81ED-4DB2-BD59-A6C34878D82A}">
                    <a16:rowId xmlns:a16="http://schemas.microsoft.com/office/drawing/2014/main" val="1100961657"/>
                  </a:ext>
                </a:extLst>
              </a:tr>
            </a:tbl>
          </a:graphicData>
        </a:graphic>
      </p:graphicFrame>
      <p:pic>
        <p:nvPicPr>
          <p:cNvPr id="52" name="Picture 52" descr="A bunch of food on a table&#10;&#10;Description automatically generated">
            <a:extLst>
              <a:ext uri="{FF2B5EF4-FFF2-40B4-BE49-F238E27FC236}">
                <a16:creationId xmlns:a16="http://schemas.microsoft.com/office/drawing/2014/main" id="{66861E36-5E77-4359-8D77-D679C747664D}"/>
              </a:ext>
            </a:extLst>
          </p:cNvPr>
          <p:cNvPicPr>
            <a:picLocks noChangeAspect="1"/>
          </p:cNvPicPr>
          <p:nvPr/>
        </p:nvPicPr>
        <p:blipFill>
          <a:blip r:embed="rId2"/>
          <a:stretch>
            <a:fillRect/>
          </a:stretch>
        </p:blipFill>
        <p:spPr>
          <a:xfrm>
            <a:off x="6206314" y="5135609"/>
            <a:ext cx="2872596" cy="15443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4" name="Picture 54" descr="A plate of food on a table&#10;&#10;Description automatically generated">
            <a:extLst>
              <a:ext uri="{FF2B5EF4-FFF2-40B4-BE49-F238E27FC236}">
                <a16:creationId xmlns:a16="http://schemas.microsoft.com/office/drawing/2014/main" id="{3C88C01F-5926-4BD0-A127-B92A14746219}"/>
              </a:ext>
            </a:extLst>
          </p:cNvPr>
          <p:cNvPicPr>
            <a:picLocks noChangeAspect="1"/>
          </p:cNvPicPr>
          <p:nvPr/>
        </p:nvPicPr>
        <p:blipFill>
          <a:blip r:embed="rId3"/>
          <a:stretch>
            <a:fillRect/>
          </a:stretch>
        </p:blipFill>
        <p:spPr>
          <a:xfrm>
            <a:off x="9285159" y="5135609"/>
            <a:ext cx="2743200" cy="15587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5" name="Picture 55" descr="A plate of food on a table&#10;&#10;Description automatically generated">
            <a:extLst>
              <a:ext uri="{FF2B5EF4-FFF2-40B4-BE49-F238E27FC236}">
                <a16:creationId xmlns:a16="http://schemas.microsoft.com/office/drawing/2014/main" id="{8399A217-9F8C-46FF-8E91-5FFEA0DE08DD}"/>
              </a:ext>
            </a:extLst>
          </p:cNvPr>
          <p:cNvPicPr>
            <a:picLocks noChangeAspect="1"/>
          </p:cNvPicPr>
          <p:nvPr/>
        </p:nvPicPr>
        <p:blipFill rotWithShape="1">
          <a:blip r:embed="rId4"/>
          <a:srcRect l="367" t="15179" r="-206" b="-893"/>
          <a:stretch/>
        </p:blipFill>
        <p:spPr>
          <a:xfrm>
            <a:off x="3155049" y="5123062"/>
            <a:ext cx="2821919" cy="15581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7" name="Picture 57" descr="A plate of food on a table&#10;&#10;Description automatically generated">
            <a:extLst>
              <a:ext uri="{FF2B5EF4-FFF2-40B4-BE49-F238E27FC236}">
                <a16:creationId xmlns:a16="http://schemas.microsoft.com/office/drawing/2014/main" id="{7B576C0F-2429-4CE6-9969-461A69BFC7AC}"/>
              </a:ext>
            </a:extLst>
          </p:cNvPr>
          <p:cNvPicPr>
            <a:picLocks noChangeAspect="1"/>
          </p:cNvPicPr>
          <p:nvPr/>
        </p:nvPicPr>
        <p:blipFill>
          <a:blip r:embed="rId5"/>
          <a:stretch>
            <a:fillRect/>
          </a:stretch>
        </p:blipFill>
        <p:spPr>
          <a:xfrm>
            <a:off x="182200" y="5141093"/>
            <a:ext cx="2812472" cy="15495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41563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descr="1350861443_fdc8aa59df_o.jpg">
            <a:hlinkClick r:id="rId6"/>
            <a:extLst>
              <a:ext uri="{FF2B5EF4-FFF2-40B4-BE49-F238E27FC236}">
                <a16:creationId xmlns:a16="http://schemas.microsoft.com/office/drawing/2014/main" id="{E1604998-529C-484E-BCF2-676176B3A80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BF0B4DF-C45E-49AE-89F6-7AFA01B6236E}"/>
              </a:ext>
            </a:extLst>
          </p:cNvPr>
          <p:cNvSpPr/>
          <p:nvPr/>
        </p:nvSpPr>
        <p:spPr>
          <a:xfrm>
            <a:off x="6984783" y="0"/>
            <a:ext cx="4937122" cy="923330"/>
          </a:xfrm>
          <a:prstGeom prst="rect">
            <a:avLst/>
          </a:prstGeom>
        </p:spPr>
        <p:txBody>
          <a:bodyPr wrap="none">
            <a:spAutoFit/>
          </a:bodyPr>
          <a:lstStyle/>
          <a:p>
            <a:pPr algn="ctr"/>
            <a:r>
              <a:rPr lang="en-US" sz="5400" b="1">
                <a:ln w="9525">
                  <a:solidFill>
                    <a:schemeClr val="bg1"/>
                  </a:solidFill>
                  <a:prstDash val="solid"/>
                </a:ln>
                <a:solidFill>
                  <a:srgbClr val="FFFF00"/>
                </a:solidFill>
                <a:effectLst>
                  <a:outerShdw blurRad="12700" dist="38100" dir="2700000" algn="tl" rotWithShape="0">
                    <a:schemeClr val="bg1">
                      <a:lumMod val="50000"/>
                    </a:schemeClr>
                  </a:outerShdw>
                </a:effectLst>
              </a:rPr>
              <a:t>GCSE Geography</a:t>
            </a:r>
          </a:p>
        </p:txBody>
      </p:sp>
      <p:sp>
        <p:nvSpPr>
          <p:cNvPr id="6" name="TextBox 3">
            <a:extLst>
              <a:ext uri="{FF2B5EF4-FFF2-40B4-BE49-F238E27FC236}">
                <a16:creationId xmlns:a16="http://schemas.microsoft.com/office/drawing/2014/main" id="{53621E89-C173-4549-9D63-92F7CD70F486}"/>
              </a:ext>
            </a:extLst>
          </p:cNvPr>
          <p:cNvSpPr txBox="1">
            <a:spLocks noChangeArrowheads="1"/>
          </p:cNvSpPr>
          <p:nvPr/>
        </p:nvSpPr>
        <p:spPr bwMode="auto">
          <a:xfrm>
            <a:off x="0" y="0"/>
            <a:ext cx="5429250" cy="2062163"/>
          </a:xfrm>
          <a:prstGeom prst="rect">
            <a:avLst/>
          </a:prstGeom>
          <a:solidFill>
            <a:srgbClr val="00B0F0"/>
          </a:solidFill>
          <a:ln w="57150">
            <a:solidFill>
              <a:schemeClr val="tx1"/>
            </a:solidFill>
            <a:miter lim="800000"/>
            <a:headEnd/>
            <a:tailEnd/>
          </a:ln>
        </p:spPr>
        <p:txBody>
          <a:bodyPr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600" b="1">
                <a:latin typeface="Calibri"/>
                <a:cs typeface="Calibri"/>
              </a:rPr>
              <a:t>Unit 1: Understanding Our Natural World</a:t>
            </a:r>
          </a:p>
          <a:p>
            <a:pPr>
              <a:spcBef>
                <a:spcPct val="0"/>
              </a:spcBef>
            </a:pPr>
            <a:r>
              <a:rPr lang="en-GB" altLang="en-US" sz="1600">
                <a:latin typeface="Calibri"/>
                <a:cs typeface="Calibri"/>
              </a:rPr>
              <a:t>  River Environments</a:t>
            </a:r>
          </a:p>
          <a:p>
            <a:pPr>
              <a:spcBef>
                <a:spcPct val="0"/>
              </a:spcBef>
            </a:pPr>
            <a:r>
              <a:rPr lang="en-GB" altLang="en-US" sz="1600">
                <a:latin typeface="Calibri"/>
                <a:cs typeface="Calibri"/>
              </a:rPr>
              <a:t> Coastal Environment's</a:t>
            </a:r>
          </a:p>
          <a:p>
            <a:pPr>
              <a:spcBef>
                <a:spcPct val="0"/>
              </a:spcBef>
            </a:pPr>
            <a:r>
              <a:rPr lang="en-GB" altLang="en-US" sz="1600">
                <a:latin typeface="Calibri"/>
                <a:cs typeface="Calibri"/>
              </a:rPr>
              <a:t>  Our Changing Weather and Climate</a:t>
            </a:r>
          </a:p>
          <a:p>
            <a:pPr>
              <a:spcBef>
                <a:spcPct val="0"/>
              </a:spcBef>
            </a:pPr>
            <a:r>
              <a:rPr lang="en-GB" altLang="en-US" sz="1600">
                <a:latin typeface="Calibri"/>
                <a:cs typeface="Calibri"/>
              </a:rPr>
              <a:t>  The Restless Earth</a:t>
            </a:r>
          </a:p>
          <a:p>
            <a:pPr eaLnBrk="1" hangingPunct="1">
              <a:spcBef>
                <a:spcPct val="0"/>
              </a:spcBef>
              <a:buFontTx/>
              <a:buNone/>
            </a:pPr>
            <a:endParaRPr lang="en-GB" altLang="en-US" sz="1600"/>
          </a:p>
          <a:p>
            <a:pPr>
              <a:spcBef>
                <a:spcPct val="0"/>
              </a:spcBef>
              <a:buNone/>
            </a:pPr>
            <a:r>
              <a:rPr lang="en-GB" altLang="en-US" sz="1600">
                <a:latin typeface="Calibri"/>
                <a:cs typeface="Calibri"/>
              </a:rPr>
              <a:t>One hour 30 minute written exam sat  in June of Year 11. This exam is  worth 40% of the overall GCSE  qualification.  </a:t>
            </a:r>
            <a:endParaRPr lang="en-GB" altLang="en-US" sz="1600">
              <a:cs typeface="Calibri"/>
            </a:endParaRPr>
          </a:p>
        </p:txBody>
      </p:sp>
      <p:sp>
        <p:nvSpPr>
          <p:cNvPr id="7" name="TextBox 6">
            <a:extLst>
              <a:ext uri="{FF2B5EF4-FFF2-40B4-BE49-F238E27FC236}">
                <a16:creationId xmlns:a16="http://schemas.microsoft.com/office/drawing/2014/main" id="{BFDF109B-3B8A-41A2-9C05-6FF70F313600}"/>
              </a:ext>
            </a:extLst>
          </p:cNvPr>
          <p:cNvSpPr txBox="1">
            <a:spLocks noChangeArrowheads="1"/>
          </p:cNvSpPr>
          <p:nvPr/>
        </p:nvSpPr>
        <p:spPr bwMode="auto">
          <a:xfrm>
            <a:off x="1" y="2478491"/>
            <a:ext cx="5429250" cy="2062162"/>
          </a:xfrm>
          <a:prstGeom prst="rect">
            <a:avLst/>
          </a:prstGeom>
          <a:solidFill>
            <a:srgbClr val="FFFF00"/>
          </a:solidFill>
          <a:ln w="57150">
            <a:solidFill>
              <a:schemeClr val="tx1"/>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600" b="1"/>
              <a:t>Unit 2: Living in Our World</a:t>
            </a:r>
          </a:p>
          <a:p>
            <a:pPr eaLnBrk="1" hangingPunct="1">
              <a:spcBef>
                <a:spcPct val="0"/>
              </a:spcBef>
            </a:pPr>
            <a:r>
              <a:rPr lang="en-GB" altLang="en-US" sz="1600"/>
              <a:t>  Population and Migration</a:t>
            </a:r>
          </a:p>
          <a:p>
            <a:pPr eaLnBrk="1" hangingPunct="1">
              <a:spcBef>
                <a:spcPct val="0"/>
              </a:spcBef>
            </a:pPr>
            <a:r>
              <a:rPr lang="en-GB" altLang="en-US" sz="1600"/>
              <a:t>  Changing Urban Areas</a:t>
            </a:r>
          </a:p>
          <a:p>
            <a:pPr eaLnBrk="1" hangingPunct="1">
              <a:spcBef>
                <a:spcPct val="0"/>
              </a:spcBef>
            </a:pPr>
            <a:r>
              <a:rPr lang="en-GB" altLang="en-US" sz="1600"/>
              <a:t> Contrasts in World Development</a:t>
            </a:r>
          </a:p>
          <a:p>
            <a:pPr eaLnBrk="1" hangingPunct="1">
              <a:spcBef>
                <a:spcPct val="0"/>
              </a:spcBef>
            </a:pPr>
            <a:r>
              <a:rPr lang="en-GB" altLang="en-US" sz="1600"/>
              <a:t>  Managing Our Environment</a:t>
            </a:r>
          </a:p>
          <a:p>
            <a:pPr eaLnBrk="1" hangingPunct="1">
              <a:spcBef>
                <a:spcPct val="0"/>
              </a:spcBef>
              <a:buFontTx/>
              <a:buNone/>
            </a:pPr>
            <a:endParaRPr lang="en-GB" altLang="en-US" sz="1600"/>
          </a:p>
          <a:p>
            <a:pPr eaLnBrk="1" hangingPunct="1">
              <a:spcBef>
                <a:spcPct val="0"/>
              </a:spcBef>
              <a:buFontTx/>
              <a:buNone/>
            </a:pPr>
            <a:r>
              <a:rPr lang="en-GB" altLang="en-US" sz="1600"/>
              <a:t>One hour 30 minute written exam  sat in June of Year 12. This exam is worth 40% of the overall GCSE qualification.</a:t>
            </a:r>
          </a:p>
        </p:txBody>
      </p:sp>
      <p:sp>
        <p:nvSpPr>
          <p:cNvPr id="8" name="TextBox 9">
            <a:extLst>
              <a:ext uri="{FF2B5EF4-FFF2-40B4-BE49-F238E27FC236}">
                <a16:creationId xmlns:a16="http://schemas.microsoft.com/office/drawing/2014/main" id="{28BF5C74-7DA0-444C-AF67-4696485E94E0}"/>
              </a:ext>
            </a:extLst>
          </p:cNvPr>
          <p:cNvSpPr txBox="1">
            <a:spLocks noChangeArrowheads="1"/>
          </p:cNvSpPr>
          <p:nvPr/>
        </p:nvSpPr>
        <p:spPr bwMode="auto">
          <a:xfrm>
            <a:off x="790953" y="4914307"/>
            <a:ext cx="3635375" cy="1570038"/>
          </a:xfrm>
          <a:prstGeom prst="rect">
            <a:avLst/>
          </a:prstGeom>
          <a:solidFill>
            <a:srgbClr val="00CC66"/>
          </a:solidFill>
          <a:ln w="57150">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1600" b="1"/>
              <a:t>Unit 3: Fieldwork</a:t>
            </a:r>
          </a:p>
          <a:p>
            <a:pPr algn="ctr" eaLnBrk="1" hangingPunct="1">
              <a:spcBef>
                <a:spcPct val="0"/>
              </a:spcBef>
              <a:buFontTx/>
              <a:buNone/>
            </a:pPr>
            <a:r>
              <a:rPr lang="en-GB" altLang="en-US" sz="1600"/>
              <a:t>This is an external exam based on fieldwork . It is usually a river study carried out on the River </a:t>
            </a:r>
            <a:r>
              <a:rPr lang="en-GB" altLang="en-US" sz="1600" err="1"/>
              <a:t>Shimna</a:t>
            </a:r>
            <a:r>
              <a:rPr lang="en-GB" altLang="en-US" sz="1600"/>
              <a:t> This task is worth 20% of the overall GCSE qualification</a:t>
            </a:r>
          </a:p>
        </p:txBody>
      </p:sp>
      <p:pic>
        <p:nvPicPr>
          <p:cNvPr id="5" name="Online Media 4" title="Why Choose GCSE Geography?">
            <a:hlinkClick r:id="" action="ppaction://media"/>
            <a:extLst>
              <a:ext uri="{FF2B5EF4-FFF2-40B4-BE49-F238E27FC236}">
                <a16:creationId xmlns:a16="http://schemas.microsoft.com/office/drawing/2014/main" id="{59018709-5B4A-4C21-B97D-75B40812C67F}"/>
              </a:ext>
            </a:extLst>
          </p:cNvPr>
          <p:cNvPicPr>
            <a:picLocks noRot="1" noChangeAspect="1"/>
          </p:cNvPicPr>
          <p:nvPr>
            <a:videoFile r:link="rId1"/>
          </p:nvPr>
        </p:nvPicPr>
        <p:blipFill>
          <a:blip r:embed="rId8"/>
          <a:stretch>
            <a:fillRect/>
          </a:stretch>
        </p:blipFill>
        <p:spPr>
          <a:xfrm>
            <a:off x="9409284" y="5283217"/>
            <a:ext cx="2540000" cy="1435100"/>
          </a:xfrm>
          <a:prstGeom prst="rect">
            <a:avLst/>
          </a:prstGeom>
        </p:spPr>
      </p:pic>
      <p:sp>
        <p:nvSpPr>
          <p:cNvPr id="11" name="Rectangle 10">
            <a:extLst>
              <a:ext uri="{FF2B5EF4-FFF2-40B4-BE49-F238E27FC236}">
                <a16:creationId xmlns:a16="http://schemas.microsoft.com/office/drawing/2014/main" id="{C88A4EFC-5908-45E7-A61F-A9DDAF8C2819}"/>
              </a:ext>
            </a:extLst>
          </p:cNvPr>
          <p:cNvSpPr/>
          <p:nvPr/>
        </p:nvSpPr>
        <p:spPr>
          <a:xfrm>
            <a:off x="4456041" y="5466125"/>
            <a:ext cx="4970656" cy="830997"/>
          </a:xfrm>
          <a:prstGeom prst="rect">
            <a:avLst/>
          </a:prstGeom>
        </p:spPr>
        <p:txBody>
          <a:bodyPr wrap="none">
            <a:spAutoFit/>
          </a:bodyPr>
          <a:lstStyle/>
          <a:p>
            <a:pPr algn="ctr"/>
            <a:r>
              <a:rPr lang="en-US" sz="4800" b="1">
                <a:ln w="9525">
                  <a:solidFill>
                    <a:schemeClr val="bg1"/>
                  </a:solidFill>
                  <a:prstDash val="solid"/>
                </a:ln>
                <a:solidFill>
                  <a:srgbClr val="FFFF00"/>
                </a:solidFill>
                <a:effectLst>
                  <a:outerShdw blurRad="12700" dist="38100" dir="2700000" algn="tl" rotWithShape="0">
                    <a:schemeClr val="bg1">
                      <a:lumMod val="50000"/>
                    </a:schemeClr>
                  </a:outerShdw>
                </a:effectLst>
              </a:rPr>
              <a:t>Choose Geography</a:t>
            </a:r>
          </a:p>
        </p:txBody>
      </p:sp>
      <p:sp>
        <p:nvSpPr>
          <p:cNvPr id="13" name="Rectangle 12">
            <a:extLst>
              <a:ext uri="{FF2B5EF4-FFF2-40B4-BE49-F238E27FC236}">
                <a16:creationId xmlns:a16="http://schemas.microsoft.com/office/drawing/2014/main" id="{06C97947-85B0-4DB2-8A7B-2E6A5D4B1984}"/>
              </a:ext>
            </a:extLst>
          </p:cNvPr>
          <p:cNvSpPr/>
          <p:nvPr/>
        </p:nvSpPr>
        <p:spPr>
          <a:xfrm>
            <a:off x="7969833" y="1092355"/>
            <a:ext cx="3329163" cy="2308324"/>
          </a:xfrm>
          <a:prstGeom prst="rect">
            <a:avLst/>
          </a:prstGeom>
          <a:solidFill>
            <a:schemeClr val="accent4">
              <a:lumMod val="40000"/>
              <a:lumOff val="60000"/>
            </a:schemeClr>
          </a:solidFill>
          <a:ln>
            <a:solidFill>
              <a:schemeClr val="tx1"/>
            </a:solidFill>
          </a:ln>
          <a:effectLst>
            <a:outerShdw blurRad="50800" dist="101600" dir="2700000" algn="tl" rotWithShape="0">
              <a:prstClr val="black">
                <a:alpha val="40000"/>
              </a:prstClr>
            </a:outerShdw>
          </a:effectLst>
        </p:spPr>
        <p:txBody>
          <a:bodyPr wrap="square">
            <a:spAutoFit/>
          </a:bodyPr>
          <a:lstStyle/>
          <a:p>
            <a:pPr algn="ctr" eaLnBrk="1" hangingPunct="1">
              <a:defRPr/>
            </a:pPr>
            <a:r>
              <a:rPr lang="en-GB" sz="1600" b="1">
                <a:latin typeface="+mj-lt"/>
                <a:cs typeface="Arial" charset="0"/>
              </a:rPr>
              <a:t>Want to know why people work where they do?</a:t>
            </a:r>
          </a:p>
          <a:p>
            <a:pPr algn="ctr" eaLnBrk="1" hangingPunct="1">
              <a:defRPr/>
            </a:pPr>
            <a:r>
              <a:rPr lang="en-GB" sz="1600">
                <a:latin typeface="+mj-lt"/>
                <a:cs typeface="Arial" charset="0"/>
              </a:rPr>
              <a:t>Waste and Water Management</a:t>
            </a:r>
          </a:p>
          <a:p>
            <a:pPr algn="ctr" eaLnBrk="1" hangingPunct="1">
              <a:defRPr/>
            </a:pPr>
            <a:r>
              <a:rPr lang="en-GB" sz="1600">
                <a:latin typeface="+mj-lt"/>
                <a:cs typeface="Arial" charset="0"/>
              </a:rPr>
              <a:t>Tourism</a:t>
            </a:r>
          </a:p>
          <a:p>
            <a:pPr algn="ctr" eaLnBrk="1" hangingPunct="1">
              <a:defRPr/>
            </a:pPr>
            <a:r>
              <a:rPr lang="en-GB" sz="1600">
                <a:latin typeface="+mj-lt"/>
                <a:cs typeface="Arial" charset="0"/>
              </a:rPr>
              <a:t>Army /Police</a:t>
            </a:r>
          </a:p>
          <a:p>
            <a:pPr algn="ctr" eaLnBrk="1" hangingPunct="1">
              <a:defRPr/>
            </a:pPr>
            <a:r>
              <a:rPr lang="en-GB" sz="1600">
                <a:latin typeface="+mj-lt"/>
                <a:cs typeface="Arial" charset="0"/>
              </a:rPr>
              <a:t>Retailer</a:t>
            </a:r>
          </a:p>
          <a:p>
            <a:pPr algn="ctr" eaLnBrk="1" hangingPunct="1">
              <a:defRPr/>
            </a:pPr>
            <a:r>
              <a:rPr lang="en-GB" sz="1600">
                <a:latin typeface="+mj-lt"/>
                <a:cs typeface="Arial" charset="0"/>
              </a:rPr>
              <a:t>Housing /Building Developer</a:t>
            </a:r>
          </a:p>
          <a:p>
            <a:pPr algn="ctr" eaLnBrk="1" hangingPunct="1">
              <a:defRPr/>
            </a:pPr>
            <a:r>
              <a:rPr lang="en-GB" sz="1600">
                <a:latin typeface="+mj-lt"/>
                <a:cs typeface="Arial" charset="0"/>
              </a:rPr>
              <a:t>Town and transport planning</a:t>
            </a:r>
          </a:p>
          <a:p>
            <a:pPr algn="ctr" eaLnBrk="1" hangingPunct="1">
              <a:defRPr/>
            </a:pPr>
            <a:r>
              <a:rPr lang="en-GB" sz="1600">
                <a:latin typeface="+mj-lt"/>
                <a:cs typeface="Arial" charset="0"/>
              </a:rPr>
              <a:t>Law and Business</a:t>
            </a:r>
          </a:p>
        </p:txBody>
      </p:sp>
      <p:sp>
        <p:nvSpPr>
          <p:cNvPr id="15" name="Rectangle 14">
            <a:extLst>
              <a:ext uri="{FF2B5EF4-FFF2-40B4-BE49-F238E27FC236}">
                <a16:creationId xmlns:a16="http://schemas.microsoft.com/office/drawing/2014/main" id="{483355A5-DB6A-4DE1-BF57-D10745503112}"/>
              </a:ext>
            </a:extLst>
          </p:cNvPr>
          <p:cNvSpPr/>
          <p:nvPr/>
        </p:nvSpPr>
        <p:spPr>
          <a:xfrm>
            <a:off x="9228895" y="3680228"/>
            <a:ext cx="1852048" cy="1323439"/>
          </a:xfrm>
          <a:prstGeom prst="rect">
            <a:avLst/>
          </a:prstGeom>
          <a:solidFill>
            <a:schemeClr val="accent4">
              <a:lumMod val="40000"/>
              <a:lumOff val="60000"/>
            </a:schemeClr>
          </a:solidFill>
          <a:ln>
            <a:solidFill>
              <a:schemeClr val="tx1"/>
            </a:solidFill>
          </a:ln>
          <a:effectLst>
            <a:outerShdw blurRad="50800" dist="101600" dir="2700000" algn="tl" rotWithShape="0">
              <a:prstClr val="black">
                <a:alpha val="40000"/>
              </a:prstClr>
            </a:outerShdw>
          </a:effectLst>
        </p:spPr>
        <p:txBody>
          <a:bodyPr wrap="square">
            <a:spAutoFit/>
          </a:bodyPr>
          <a:lstStyle/>
          <a:p>
            <a:pPr algn="ctr" eaLnBrk="1" hangingPunct="1">
              <a:defRPr/>
            </a:pPr>
            <a:r>
              <a:rPr lang="en-GB" sz="1600">
                <a:latin typeface="+mj-lt"/>
                <a:cs typeface="Arial" charset="0"/>
              </a:rPr>
              <a:t>Click the link  to view the subject snapshot</a:t>
            </a:r>
          </a:p>
          <a:p>
            <a:pPr algn="ctr">
              <a:defRPr/>
            </a:pPr>
            <a:r>
              <a:rPr lang="en-GB" sz="1600">
                <a:hlinkClick r:id="rId9"/>
              </a:rPr>
              <a:t>Snapshot_19.pdf (ccea.org.uk)</a:t>
            </a:r>
            <a:endParaRPr lang="en-GB" sz="1600">
              <a:latin typeface="+mj-lt"/>
              <a:cs typeface="Arial" charset="0"/>
            </a:endParaRPr>
          </a:p>
        </p:txBody>
      </p:sp>
      <p:pic>
        <p:nvPicPr>
          <p:cNvPr id="16" name="GCSE GEO">
            <a:hlinkClick r:id="" action="ppaction://media"/>
            <a:extLst>
              <a:ext uri="{FF2B5EF4-FFF2-40B4-BE49-F238E27FC236}">
                <a16:creationId xmlns:a16="http://schemas.microsoft.com/office/drawing/2014/main" id="{D0D20EF6-7D39-4EA0-ABD7-C1E3FA0BC685}"/>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6118761" y="492243"/>
            <a:ext cx="609600" cy="609600"/>
          </a:xfrm>
          <a:prstGeom prst="rect">
            <a:avLst/>
          </a:prstGeom>
        </p:spPr>
      </p:pic>
      <p:pic>
        <p:nvPicPr>
          <p:cNvPr id="14" name="Picture 13">
            <a:extLst>
              <a:ext uri="{FF2B5EF4-FFF2-40B4-BE49-F238E27FC236}">
                <a16:creationId xmlns:a16="http://schemas.microsoft.com/office/drawing/2014/main" id="{B69C1265-557D-449E-83AA-F4B055A58739}"/>
              </a:ext>
            </a:extLst>
          </p:cNvPr>
          <p:cNvPicPr/>
          <p:nvPr/>
        </p:nvPicPr>
        <p:blipFill rotWithShape="1">
          <a:blip r:embed="rId11">
            <a:extLst>
              <a:ext uri="{28A0092B-C50C-407E-A947-70E740481C1C}">
                <a14:useLocalDpi xmlns:a14="http://schemas.microsoft.com/office/drawing/2010/main" val="0"/>
              </a:ext>
            </a:extLst>
          </a:blip>
          <a:srcRect l="10735" t="15547" r="5329" b="15529"/>
          <a:stretch/>
        </p:blipFill>
        <p:spPr bwMode="auto">
          <a:xfrm>
            <a:off x="5549157" y="3429000"/>
            <a:ext cx="2871251" cy="2280174"/>
          </a:xfrm>
          <a:prstGeom prst="rect">
            <a:avLst/>
          </a:prstGeom>
          <a:noFill/>
          <a:ln>
            <a:noFill/>
          </a:ln>
          <a:extLst>
            <a:ext uri="{53640926-AAD7-44D8-BBD7-CCE9431645EC}">
              <a14:shadowObscured xmlns:a14="http://schemas.microsoft.com/office/drawing/2010/main"/>
            </a:ext>
          </a:extLst>
        </p:spPr>
      </p:pic>
      <p:pic>
        <p:nvPicPr>
          <p:cNvPr id="3" name="Picture 3">
            <a:extLst>
              <a:ext uri="{FF2B5EF4-FFF2-40B4-BE49-F238E27FC236}">
                <a16:creationId xmlns:a16="http://schemas.microsoft.com/office/drawing/2014/main" id="{88DCF8E5-9B12-9F33-9B16-C19921DAEE84}"/>
              </a:ext>
            </a:extLst>
          </p:cNvPr>
          <p:cNvPicPr>
            <a:picLocks noChangeAspect="1"/>
          </p:cNvPicPr>
          <p:nvPr/>
        </p:nvPicPr>
        <p:blipFill>
          <a:blip r:embed="rId12"/>
          <a:stretch>
            <a:fillRect/>
          </a:stretch>
        </p:blipFill>
        <p:spPr>
          <a:xfrm>
            <a:off x="5295900" y="660951"/>
            <a:ext cx="2743200" cy="27381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005"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audio>
              <p:cMediaNode vol="80000">
                <p:cTn id="8" fill="hold" display="0">
                  <p:stCondLst>
                    <p:cond delay="indefinite"/>
                  </p:stCondLst>
                  <p:endCondLst>
                    <p:cond evt="onStopAudio" delay="0">
                      <p:tgtEl>
                        <p:sldTgt/>
                      </p:tgtEl>
                    </p:cond>
                  </p:endCondLst>
                </p:cTn>
                <p:tgtEl>
                  <p:spTgt spid="1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FCAF4-CB9D-4A46-8C38-A3022B605585}"/>
              </a:ext>
            </a:extLst>
          </p:cNvPr>
          <p:cNvSpPr>
            <a:spLocks noGrp="1"/>
          </p:cNvSpPr>
          <p:nvPr>
            <p:ph type="title"/>
          </p:nvPr>
        </p:nvSpPr>
        <p:spPr>
          <a:xfrm>
            <a:off x="914400" y="-187325"/>
            <a:ext cx="10515600" cy="1325563"/>
          </a:xfrm>
        </p:spPr>
        <p:txBody>
          <a:bodyPr/>
          <a:lstStyle/>
          <a:p>
            <a:pPr algn="ctr"/>
            <a:r>
              <a:rPr lang="en-GB">
                <a:latin typeface="Gill Sans MT"/>
              </a:rPr>
              <a:t>History GCSE</a:t>
            </a:r>
            <a:endParaRPr lang="en-GB">
              <a:latin typeface="Gill Sans MT"/>
              <a:cs typeface="Calibri Light" panose="020F0302020204030204"/>
            </a:endParaRPr>
          </a:p>
        </p:txBody>
      </p:sp>
      <p:pic>
        <p:nvPicPr>
          <p:cNvPr id="7" name="History">
            <a:hlinkClick r:id="" action="ppaction://media"/>
            <a:extLst>
              <a:ext uri="{FF2B5EF4-FFF2-40B4-BE49-F238E27FC236}">
                <a16:creationId xmlns:a16="http://schemas.microsoft.com/office/drawing/2014/main" id="{B5A77BCF-123F-4A85-94ED-D6B1605090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2825" y="787400"/>
            <a:ext cx="730250" cy="730250"/>
          </a:xfrm>
          <a:prstGeom prst="rect">
            <a:avLst/>
          </a:prstGeom>
        </p:spPr>
      </p:pic>
      <p:sp>
        <p:nvSpPr>
          <p:cNvPr id="8" name="TextBox 7">
            <a:extLst>
              <a:ext uri="{FF2B5EF4-FFF2-40B4-BE49-F238E27FC236}">
                <a16:creationId xmlns:a16="http://schemas.microsoft.com/office/drawing/2014/main" id="{DF2D6929-FDD4-4304-B5DE-466CE302BCE5}"/>
              </a:ext>
            </a:extLst>
          </p:cNvPr>
          <p:cNvSpPr txBox="1"/>
          <p:nvPr/>
        </p:nvSpPr>
        <p:spPr>
          <a:xfrm>
            <a:off x="9344025" y="1152525"/>
            <a:ext cx="2162175"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latin typeface="Gill Sans MT"/>
              </a:rPr>
              <a:t>Assessment is by two examination papers, both taken in Year 12 </a:t>
            </a:r>
          </a:p>
          <a:p>
            <a:pPr algn="ctr"/>
            <a:endParaRPr lang="en-GB">
              <a:latin typeface="Gill Sans MT"/>
            </a:endParaRPr>
          </a:p>
          <a:p>
            <a:pPr algn="ctr"/>
            <a:r>
              <a:rPr lang="en-GB">
                <a:latin typeface="Gill Sans MT"/>
              </a:rPr>
              <a:t>Click on each picture for a link to watch videos on the topics we study</a:t>
            </a:r>
          </a:p>
          <a:p>
            <a:pPr algn="ctr"/>
            <a:endParaRPr lang="en-GB">
              <a:latin typeface="Gill Sans MT"/>
            </a:endParaRPr>
          </a:p>
          <a:p>
            <a:pPr algn="ctr"/>
            <a:endParaRPr lang="en-GB">
              <a:latin typeface="Gill Sans MT"/>
            </a:endParaRPr>
          </a:p>
          <a:p>
            <a:pPr algn="ctr"/>
            <a:r>
              <a:rPr lang="en-GB">
                <a:latin typeface="Gill Sans MT"/>
              </a:rPr>
              <a:t>You can get an overview of the course by </a:t>
            </a:r>
            <a:r>
              <a:rPr lang="en-GB">
                <a:latin typeface="Gill Sans MT"/>
                <a:hlinkClick r:id="rId7"/>
              </a:rPr>
              <a:t>clicking this link!</a:t>
            </a:r>
            <a:endParaRPr lang="en-GB">
              <a:latin typeface="Gill Sans MT"/>
            </a:endParaRPr>
          </a:p>
          <a:p>
            <a:pPr algn="ctr"/>
            <a:endParaRPr lang="en-GB">
              <a:latin typeface="Gill Sans MT"/>
            </a:endParaRPr>
          </a:p>
          <a:p>
            <a:pPr algn="ctr"/>
            <a:endParaRPr lang="en-GB">
              <a:latin typeface="Gill Sans MT"/>
            </a:endParaRPr>
          </a:p>
          <a:p>
            <a:pPr algn="ctr"/>
            <a:r>
              <a:rPr lang="en-GB">
                <a:latin typeface="Gill Sans MT"/>
              </a:rPr>
              <a:t>You can get access to course material and topics by </a:t>
            </a:r>
            <a:r>
              <a:rPr lang="en-GB">
                <a:latin typeface="Gill Sans MT"/>
                <a:hlinkClick r:id="rId8"/>
              </a:rPr>
              <a:t>clicking this link! </a:t>
            </a:r>
          </a:p>
        </p:txBody>
      </p:sp>
      <p:sp>
        <p:nvSpPr>
          <p:cNvPr id="12" name="TextBox 11">
            <a:extLst>
              <a:ext uri="{FF2B5EF4-FFF2-40B4-BE49-F238E27FC236}">
                <a16:creationId xmlns:a16="http://schemas.microsoft.com/office/drawing/2014/main" id="{6D3EE03C-9D2F-4BC1-94E5-6EC54AC6D239}"/>
              </a:ext>
            </a:extLst>
          </p:cNvPr>
          <p:cNvSpPr txBox="1"/>
          <p:nvPr/>
        </p:nvSpPr>
        <p:spPr>
          <a:xfrm>
            <a:off x="600075" y="1876425"/>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latin typeface="Gill Sans MT"/>
              </a:rPr>
              <a:t>The Cold War and the War on Terror</a:t>
            </a:r>
            <a:endParaRPr lang="en-US">
              <a:latin typeface="Calibri" panose="020F0502020204030204"/>
              <a:cs typeface="Calibri" panose="020F0502020204030204"/>
            </a:endParaRPr>
          </a:p>
          <a:p>
            <a:pPr algn="ctr"/>
            <a:r>
              <a:rPr lang="en-GB">
                <a:latin typeface="Gill Sans MT"/>
                <a:cs typeface="Calibri" panose="020F0502020204030204"/>
              </a:rPr>
              <a:t>Click on the video on the right for a sample</a:t>
            </a:r>
          </a:p>
        </p:txBody>
      </p:sp>
      <p:pic>
        <p:nvPicPr>
          <p:cNvPr id="14" name="Picture 15" descr="Logo&#10;&#10;Description automatically generated">
            <a:extLst>
              <a:ext uri="{FF2B5EF4-FFF2-40B4-BE49-F238E27FC236}">
                <a16:creationId xmlns:a16="http://schemas.microsoft.com/office/drawing/2014/main" id="{1833396A-6611-498A-A607-9ED16C5931E7}"/>
              </a:ext>
            </a:extLst>
          </p:cNvPr>
          <p:cNvPicPr>
            <a:picLocks noChangeAspect="1"/>
          </p:cNvPicPr>
          <p:nvPr/>
        </p:nvPicPr>
        <p:blipFill>
          <a:blip r:embed="rId9"/>
          <a:stretch>
            <a:fillRect/>
          </a:stretch>
        </p:blipFill>
        <p:spPr>
          <a:xfrm>
            <a:off x="4476750" y="3352389"/>
            <a:ext cx="3819525" cy="1696272"/>
          </a:xfrm>
          <a:prstGeom prst="rect">
            <a:avLst/>
          </a:prstGeom>
        </p:spPr>
      </p:pic>
      <p:sp>
        <p:nvSpPr>
          <p:cNvPr id="16" name="TextBox 15">
            <a:extLst>
              <a:ext uri="{FF2B5EF4-FFF2-40B4-BE49-F238E27FC236}">
                <a16:creationId xmlns:a16="http://schemas.microsoft.com/office/drawing/2014/main" id="{D96A3B5E-3B61-4B5E-B123-939B27E0D1D6}"/>
              </a:ext>
            </a:extLst>
          </p:cNvPr>
          <p:cNvSpPr txBox="1"/>
          <p:nvPr/>
        </p:nvSpPr>
        <p:spPr>
          <a:xfrm>
            <a:off x="600075" y="3829050"/>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Gill Sans MT"/>
              </a:rPr>
              <a:t>Northern Ireland and the Troubles – 1968-1998 </a:t>
            </a:r>
            <a:endParaRPr lang="en-US">
              <a:latin typeface="Calibri" panose="020F0502020204030204"/>
              <a:cs typeface="Calibri" panose="020F0502020204030204"/>
            </a:endParaRPr>
          </a:p>
          <a:p>
            <a:pPr algn="ctr"/>
            <a:r>
              <a:rPr lang="en-US">
                <a:latin typeface="Gill Sans MT"/>
                <a:hlinkClick r:id="rId10"/>
              </a:rPr>
              <a:t>Click here for a sample video</a:t>
            </a:r>
            <a:endParaRPr lang="en-US">
              <a:cs typeface="Calibri" panose="020F0502020204030204"/>
            </a:endParaRPr>
          </a:p>
        </p:txBody>
      </p:sp>
      <p:pic>
        <p:nvPicPr>
          <p:cNvPr id="19" name="Picture 19">
            <a:hlinkClick r:id="" action="ppaction://media"/>
            <a:extLst>
              <a:ext uri="{FF2B5EF4-FFF2-40B4-BE49-F238E27FC236}">
                <a16:creationId xmlns:a16="http://schemas.microsoft.com/office/drawing/2014/main" id="{88166536-5195-4DEF-B45C-FF1B180F07D4}"/>
              </a:ext>
            </a:extLst>
          </p:cNvPr>
          <p:cNvPicPr>
            <a:picLocks noRot="1" noChangeAspect="1"/>
          </p:cNvPicPr>
          <p:nvPr>
            <a:videoFile r:link="rId3"/>
          </p:nvPr>
        </p:nvPicPr>
        <p:blipFill>
          <a:blip r:embed="rId11"/>
          <a:stretch>
            <a:fillRect/>
          </a:stretch>
        </p:blipFill>
        <p:spPr>
          <a:xfrm>
            <a:off x="4610100" y="5162550"/>
            <a:ext cx="3486150" cy="1628775"/>
          </a:xfrm>
          <a:prstGeom prst="rect">
            <a:avLst/>
          </a:prstGeom>
        </p:spPr>
      </p:pic>
      <p:sp>
        <p:nvSpPr>
          <p:cNvPr id="20" name="TextBox 19">
            <a:extLst>
              <a:ext uri="{FF2B5EF4-FFF2-40B4-BE49-F238E27FC236}">
                <a16:creationId xmlns:a16="http://schemas.microsoft.com/office/drawing/2014/main" id="{87A2D4B3-05D1-4002-B686-8DF02949BB1C}"/>
              </a:ext>
            </a:extLst>
          </p:cNvPr>
          <p:cNvSpPr txBox="1"/>
          <p:nvPr/>
        </p:nvSpPr>
        <p:spPr>
          <a:xfrm>
            <a:off x="657225" y="5286375"/>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Gill Sans MT"/>
              </a:rPr>
              <a:t>Germany 1939-1945</a:t>
            </a:r>
            <a:endParaRPr lang="en-US"/>
          </a:p>
          <a:p>
            <a:pPr algn="ctr"/>
            <a:r>
              <a:rPr lang="en-US">
                <a:latin typeface="Gill Sans MT"/>
              </a:rPr>
              <a:t>Click on the video to the right for a sample</a:t>
            </a:r>
          </a:p>
        </p:txBody>
      </p:sp>
      <p:pic>
        <p:nvPicPr>
          <p:cNvPr id="21" name="Picture 21">
            <a:hlinkClick r:id="" action="ppaction://media"/>
            <a:extLst>
              <a:ext uri="{FF2B5EF4-FFF2-40B4-BE49-F238E27FC236}">
                <a16:creationId xmlns:a16="http://schemas.microsoft.com/office/drawing/2014/main" id="{79D6D040-6963-4BDD-93FD-502403715DB9}"/>
              </a:ext>
            </a:extLst>
          </p:cNvPr>
          <p:cNvPicPr>
            <a:picLocks noRot="1" noChangeAspect="1"/>
          </p:cNvPicPr>
          <p:nvPr>
            <a:videoFile r:link="rId4"/>
          </p:nvPr>
        </p:nvPicPr>
        <p:blipFill>
          <a:blip r:embed="rId12"/>
          <a:stretch>
            <a:fillRect/>
          </a:stretch>
        </p:blipFill>
        <p:spPr>
          <a:xfrm>
            <a:off x="4705350" y="1543050"/>
            <a:ext cx="3248025" cy="1628775"/>
          </a:xfrm>
          <a:prstGeom prst="rect">
            <a:avLst/>
          </a:prstGeom>
        </p:spPr>
      </p:pic>
      <p:sp>
        <p:nvSpPr>
          <p:cNvPr id="22" name="TextBox 21">
            <a:extLst>
              <a:ext uri="{FF2B5EF4-FFF2-40B4-BE49-F238E27FC236}">
                <a16:creationId xmlns:a16="http://schemas.microsoft.com/office/drawing/2014/main" id="{ABFF0743-729B-440A-880D-78021BDAFE2B}"/>
              </a:ext>
            </a:extLst>
          </p:cNvPr>
          <p:cNvSpPr txBox="1"/>
          <p:nvPr/>
        </p:nvSpPr>
        <p:spPr>
          <a:xfrm>
            <a:off x="657225" y="523875"/>
            <a:ext cx="290362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a:solidFill>
                  <a:srgbClr val="FF0000"/>
                </a:solidFill>
              </a:rPr>
              <a:t>TOPICS </a:t>
            </a:r>
            <a:r>
              <a:rPr lang="en-GB" sz="2800" u="sng">
                <a:solidFill>
                  <a:srgbClr val="FF0000"/>
                </a:solidFill>
                <a:latin typeface="Calibri"/>
                <a:cs typeface="Calibri"/>
              </a:rPr>
              <a:t>STUDIED</a:t>
            </a:r>
          </a:p>
        </p:txBody>
      </p:sp>
      <p:sp>
        <p:nvSpPr>
          <p:cNvPr id="23" name="TextBox 22">
            <a:extLst>
              <a:ext uri="{FF2B5EF4-FFF2-40B4-BE49-F238E27FC236}">
                <a16:creationId xmlns:a16="http://schemas.microsoft.com/office/drawing/2014/main" id="{1958CF62-2DCC-47A7-87D5-DB84FD4CF8C1}"/>
              </a:ext>
            </a:extLst>
          </p:cNvPr>
          <p:cNvSpPr txBox="1"/>
          <p:nvPr/>
        </p:nvSpPr>
        <p:spPr>
          <a:xfrm>
            <a:off x="9210675" y="523874"/>
            <a:ext cx="298132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a:solidFill>
                  <a:srgbClr val="FF0000"/>
                </a:solidFill>
                <a:cs typeface="Calibri"/>
              </a:rPr>
              <a:t> INFORMATION</a:t>
            </a:r>
          </a:p>
        </p:txBody>
      </p:sp>
    </p:spTree>
    <p:extLst>
      <p:ext uri="{BB962C8B-B14F-4D97-AF65-F5344CB8AC3E}">
        <p14:creationId xmlns:p14="http://schemas.microsoft.com/office/powerpoint/2010/main" val="41793585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nextCondLst>
                <p:cond evt="onClick" delay="0">
                  <p:tgtEl>
                    <p:spTgt spid="7"/>
                  </p:tgtEl>
                </p:cond>
              </p:nextCondLst>
            </p:seq>
            <p:audio>
              <p:cMediaNode>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2AFCAF4-CB9D-4A46-8C38-A3022B605585}"/>
              </a:ext>
            </a:extLst>
          </p:cNvPr>
          <p:cNvSpPr>
            <a:spLocks noGrp="1"/>
          </p:cNvSpPr>
          <p:nvPr>
            <p:ph type="title"/>
          </p:nvPr>
        </p:nvSpPr>
        <p:spPr>
          <a:xfrm>
            <a:off x="7100521" y="-16555"/>
            <a:ext cx="4575410" cy="1454051"/>
          </a:xfrm>
        </p:spPr>
        <p:txBody>
          <a:bodyPr vert="horz" lIns="91440" tIns="45720" rIns="91440" bIns="45720" rtlCol="0" anchor="ctr">
            <a:normAutofit/>
          </a:bodyPr>
          <a:lstStyle/>
          <a:p>
            <a:r>
              <a:rPr lang="en-US" b="1">
                <a:solidFill>
                  <a:srgbClr val="000000"/>
                </a:solidFill>
                <a:latin typeface="Bookman Old Style"/>
              </a:rPr>
              <a:t>OCN ICT</a:t>
            </a:r>
          </a:p>
        </p:txBody>
      </p:sp>
      <p:sp>
        <p:nvSpPr>
          <p:cNvPr id="14"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3" descr="A picture containing drawing&#10;&#10;Description automatically generated">
            <a:extLst>
              <a:ext uri="{FF2B5EF4-FFF2-40B4-BE49-F238E27FC236}">
                <a16:creationId xmlns:a16="http://schemas.microsoft.com/office/drawing/2014/main" id="{46DCE12F-CD26-42BB-9E1F-7944F7D399F3}"/>
              </a:ext>
            </a:extLst>
          </p:cNvPr>
          <p:cNvPicPr>
            <a:picLocks noChangeAspect="1"/>
          </p:cNvPicPr>
          <p:nvPr/>
        </p:nvPicPr>
        <p:blipFill rotWithShape="1">
          <a:blip r:embed="rId3">
            <a:alphaModFix/>
          </a:blip>
          <a:srcRect l="3978" r="-3" b="-3"/>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5" name="TextBox 4">
            <a:extLst>
              <a:ext uri="{FF2B5EF4-FFF2-40B4-BE49-F238E27FC236}">
                <a16:creationId xmlns:a16="http://schemas.microsoft.com/office/drawing/2014/main" id="{B84EA26B-8134-4F94-91FD-92716CF48C13}"/>
              </a:ext>
            </a:extLst>
          </p:cNvPr>
          <p:cNvSpPr txBox="1"/>
          <p:nvPr/>
        </p:nvSpPr>
        <p:spPr>
          <a:xfrm>
            <a:off x="5616121" y="1429644"/>
            <a:ext cx="6185276" cy="2187176"/>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just"/>
            <a:r>
              <a:rPr lang="en-US" sz="2000">
                <a:ea typeface="+mn-lt"/>
                <a:cs typeface="+mn-lt"/>
              </a:rPr>
              <a:t>Assessment is carried out through the process of creating a portfolio of evidence subject to Internal and External Verification and is awarded a pass or a fail.  A pass is equivalent to a GCSE grade B.</a:t>
            </a:r>
            <a:endParaRPr lang="en-US" sz="2000">
              <a:cs typeface="Calibri"/>
            </a:endParaRPr>
          </a:p>
          <a:p>
            <a:pPr algn="just"/>
            <a:endParaRPr lang="en-US" sz="2000">
              <a:ea typeface="+mn-lt"/>
              <a:cs typeface="+mn-lt"/>
            </a:endParaRPr>
          </a:p>
          <a:p>
            <a:pPr algn="just"/>
            <a:endParaRPr lang="en-US" sz="2000">
              <a:cs typeface="Calibri" panose="020F0502020204030204"/>
            </a:endParaRPr>
          </a:p>
          <a:p>
            <a:pPr algn="just">
              <a:lnSpc>
                <a:spcPct val="150000"/>
              </a:lnSpc>
            </a:pPr>
            <a:endParaRPr lang="en-US" sz="2000" b="1" u="sng">
              <a:cs typeface="Calibri"/>
            </a:endParaRPr>
          </a:p>
          <a:p>
            <a:pPr indent="-228600">
              <a:lnSpc>
                <a:spcPct val="150000"/>
              </a:lnSpc>
              <a:spcAft>
                <a:spcPts val="600"/>
              </a:spcAft>
              <a:buFont typeface="Arial" panose="020B0604020202020204" pitchFamily="34" charset="0"/>
              <a:buChar char="•"/>
            </a:pPr>
            <a:endParaRPr lang="en-US" sz="2000">
              <a:solidFill>
                <a:srgbClr val="000000"/>
              </a:solidFill>
              <a:latin typeface="Calibri"/>
              <a:cs typeface="Calibri"/>
            </a:endParaRPr>
          </a:p>
        </p:txBody>
      </p:sp>
      <p:sp>
        <p:nvSpPr>
          <p:cNvPr id="4" name="TextBox 3">
            <a:extLst>
              <a:ext uri="{FF2B5EF4-FFF2-40B4-BE49-F238E27FC236}">
                <a16:creationId xmlns:a16="http://schemas.microsoft.com/office/drawing/2014/main" id="{4077183C-DF01-4124-8B56-C4649D592223}"/>
              </a:ext>
            </a:extLst>
          </p:cNvPr>
          <p:cNvSpPr txBox="1"/>
          <p:nvPr/>
        </p:nvSpPr>
        <p:spPr>
          <a:xfrm>
            <a:off x="5615797" y="3703608"/>
            <a:ext cx="6581953" cy="27084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000" b="1" u="sng">
                <a:ea typeface="+mn-lt"/>
                <a:cs typeface="+mn-lt"/>
              </a:rPr>
              <a:t>The following topics are studied during the OCN ICT  course:</a:t>
            </a:r>
            <a:endParaRPr lang="en-US" sz="2000">
              <a:cs typeface="Calibri" panose="020F0502020204030204"/>
            </a:endParaRPr>
          </a:p>
          <a:p>
            <a:pPr algn="just"/>
            <a:r>
              <a:rPr lang="en-US" sz="2000">
                <a:ea typeface="+mn-lt"/>
                <a:cs typeface="+mn-lt"/>
              </a:rPr>
              <a:t>•Social media</a:t>
            </a:r>
          </a:p>
          <a:p>
            <a:pPr algn="just"/>
            <a:r>
              <a:rPr lang="en-US" sz="2000">
                <a:ea typeface="+mn-lt"/>
                <a:cs typeface="+mn-lt"/>
              </a:rPr>
              <a:t>•Email Software</a:t>
            </a:r>
          </a:p>
          <a:p>
            <a:pPr algn="just"/>
            <a:r>
              <a:rPr lang="en-US" sz="2000">
                <a:ea typeface="+mn-lt"/>
                <a:cs typeface="+mn-lt"/>
              </a:rPr>
              <a:t>•Word Processing Software</a:t>
            </a:r>
          </a:p>
          <a:p>
            <a:pPr algn="just"/>
            <a:r>
              <a:rPr lang="en-US" sz="2000">
                <a:ea typeface="+mn-lt"/>
                <a:cs typeface="+mn-lt"/>
              </a:rPr>
              <a:t>•Presentation Software</a:t>
            </a:r>
          </a:p>
          <a:p>
            <a:pPr algn="just"/>
            <a:r>
              <a:rPr lang="en-US" sz="2000">
                <a:ea typeface="+mn-lt"/>
                <a:cs typeface="+mn-lt"/>
              </a:rPr>
              <a:t>•Using the internet</a:t>
            </a:r>
            <a:endParaRPr lang="en-GB"/>
          </a:p>
          <a:p>
            <a:endParaRPr lang="en-GB" sz="2000">
              <a:cs typeface="Calibri"/>
            </a:endParaRPr>
          </a:p>
          <a:p>
            <a:pPr algn="l"/>
            <a:endParaRPr lang="en-US" sz="2000">
              <a:cs typeface="Calibri"/>
            </a:endParaRPr>
          </a:p>
        </p:txBody>
      </p:sp>
      <p:sp>
        <p:nvSpPr>
          <p:cNvPr id="6" name="TextBox 5">
            <a:extLst>
              <a:ext uri="{FF2B5EF4-FFF2-40B4-BE49-F238E27FC236}">
                <a16:creationId xmlns:a16="http://schemas.microsoft.com/office/drawing/2014/main" id="{3616AB58-2466-453C-A553-CED57919A4CA}"/>
              </a:ext>
            </a:extLst>
          </p:cNvPr>
          <p:cNvSpPr txBox="1"/>
          <p:nvPr/>
        </p:nvSpPr>
        <p:spPr>
          <a:xfrm>
            <a:off x="9223615" y="6146860"/>
            <a:ext cx="318889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latin typeface="Brush Script MT"/>
                <a:cs typeface="Calibri"/>
              </a:rPr>
              <a:t>Mrs Haire</a:t>
            </a:r>
          </a:p>
        </p:txBody>
      </p:sp>
      <p:pic>
        <p:nvPicPr>
          <p:cNvPr id="7" name="Picture 7" descr="Text, whiteboard&#10;&#10;Description automatically generated">
            <a:extLst>
              <a:ext uri="{FF2B5EF4-FFF2-40B4-BE49-F238E27FC236}">
                <a16:creationId xmlns:a16="http://schemas.microsoft.com/office/drawing/2014/main" id="{DFABB8F3-FFC9-4951-9B5E-8F084EDE42F5}"/>
              </a:ext>
            </a:extLst>
          </p:cNvPr>
          <p:cNvPicPr>
            <a:picLocks noChangeAspect="1"/>
          </p:cNvPicPr>
          <p:nvPr/>
        </p:nvPicPr>
        <p:blipFill>
          <a:blip r:embed="rId4"/>
          <a:stretch>
            <a:fillRect/>
          </a:stretch>
        </p:blipFill>
        <p:spPr>
          <a:xfrm>
            <a:off x="7945917" y="2607873"/>
            <a:ext cx="1533525" cy="1009650"/>
          </a:xfrm>
          <a:prstGeom prst="rect">
            <a:avLst/>
          </a:prstGeom>
        </p:spPr>
      </p:pic>
    </p:spTree>
    <p:extLst>
      <p:ext uri="{BB962C8B-B14F-4D97-AF65-F5344CB8AC3E}">
        <p14:creationId xmlns:p14="http://schemas.microsoft.com/office/powerpoint/2010/main" val="10360201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2AFCAF4-CB9D-4A46-8C38-A3022B605585}"/>
              </a:ext>
            </a:extLst>
          </p:cNvPr>
          <p:cNvSpPr>
            <a:spLocks noGrp="1"/>
          </p:cNvSpPr>
          <p:nvPr>
            <p:ph type="title"/>
          </p:nvPr>
        </p:nvSpPr>
        <p:spPr>
          <a:xfrm>
            <a:off x="6338521" y="98464"/>
            <a:ext cx="4575410" cy="1454051"/>
          </a:xfrm>
        </p:spPr>
        <p:txBody>
          <a:bodyPr vert="horz" lIns="91440" tIns="45720" rIns="91440" bIns="45720" rtlCol="0" anchor="ctr">
            <a:normAutofit/>
          </a:bodyPr>
          <a:lstStyle/>
          <a:p>
            <a:r>
              <a:rPr lang="en-US" b="1">
                <a:solidFill>
                  <a:srgbClr val="000000"/>
                </a:solidFill>
                <a:latin typeface="Bookman Old Style"/>
              </a:rPr>
              <a:t>BTEC ICT</a:t>
            </a:r>
          </a:p>
        </p:txBody>
      </p:sp>
      <p:sp>
        <p:nvSpPr>
          <p:cNvPr id="14"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3" descr="A picture containing drawing&#10;&#10;Description automatically generated">
            <a:extLst>
              <a:ext uri="{FF2B5EF4-FFF2-40B4-BE49-F238E27FC236}">
                <a16:creationId xmlns:a16="http://schemas.microsoft.com/office/drawing/2014/main" id="{46DCE12F-CD26-42BB-9E1F-7944F7D399F3}"/>
              </a:ext>
            </a:extLst>
          </p:cNvPr>
          <p:cNvPicPr>
            <a:picLocks noChangeAspect="1"/>
          </p:cNvPicPr>
          <p:nvPr/>
        </p:nvPicPr>
        <p:blipFill rotWithShape="1">
          <a:blip r:embed="rId3">
            <a:alphaModFix/>
          </a:blip>
          <a:srcRect l="3978" r="-3" b="-3"/>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5" name="TextBox 4">
            <a:extLst>
              <a:ext uri="{FF2B5EF4-FFF2-40B4-BE49-F238E27FC236}">
                <a16:creationId xmlns:a16="http://schemas.microsoft.com/office/drawing/2014/main" id="{B84EA26B-8134-4F94-91FD-92716CF48C13}"/>
              </a:ext>
            </a:extLst>
          </p:cNvPr>
          <p:cNvSpPr txBox="1"/>
          <p:nvPr/>
        </p:nvSpPr>
        <p:spPr>
          <a:xfrm>
            <a:off x="5616121" y="1257116"/>
            <a:ext cx="6185276" cy="274789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lnSpcReduction="10000"/>
          </a:bodyPr>
          <a:lstStyle/>
          <a:p>
            <a:pPr algn="just">
              <a:lnSpc>
                <a:spcPct val="150000"/>
              </a:lnSpc>
            </a:pPr>
            <a:r>
              <a:rPr lang="en-US" sz="2000" b="1" u="sng"/>
              <a:t>T</a:t>
            </a:r>
            <a:r>
              <a:rPr lang="en-US" sz="2000" b="1" u="sng">
                <a:latin typeface="Calibri"/>
                <a:cs typeface="Calibri"/>
              </a:rPr>
              <a:t>he Edexcel BTEC Level 2 First Award:</a:t>
            </a:r>
            <a:endParaRPr lang="en-US" sz="2000">
              <a:ea typeface="+mn-lt"/>
              <a:cs typeface="+mn-lt"/>
            </a:endParaRPr>
          </a:p>
          <a:p>
            <a:pPr algn="just">
              <a:lnSpc>
                <a:spcPct val="150000"/>
              </a:lnSpc>
            </a:pPr>
            <a:r>
              <a:rPr lang="en-US" sz="2000">
                <a:latin typeface="Calibri"/>
                <a:cs typeface="Calibri"/>
              </a:rPr>
              <a:t>•Is equivalent to one GCSE</a:t>
            </a:r>
            <a:endParaRPr lang="en-US" sz="2000">
              <a:ea typeface="+mn-lt"/>
              <a:cs typeface="+mn-lt"/>
            </a:endParaRPr>
          </a:p>
          <a:p>
            <a:pPr algn="just">
              <a:lnSpc>
                <a:spcPct val="150000"/>
              </a:lnSpc>
            </a:pPr>
            <a:r>
              <a:rPr lang="en-US" sz="2000">
                <a:latin typeface="Calibri"/>
                <a:cs typeface="Calibri"/>
              </a:rPr>
              <a:t>•25% is a one-hour online exam</a:t>
            </a:r>
            <a:endParaRPr lang="en-US" sz="2000">
              <a:ea typeface="+mn-lt"/>
              <a:cs typeface="+mn-lt"/>
            </a:endParaRPr>
          </a:p>
          <a:p>
            <a:pPr algn="just">
              <a:lnSpc>
                <a:spcPct val="150000"/>
              </a:lnSpc>
            </a:pPr>
            <a:r>
              <a:rPr lang="en-US" sz="2000">
                <a:latin typeface="Calibri"/>
                <a:cs typeface="Calibri"/>
              </a:rPr>
              <a:t>•75% is coursework </a:t>
            </a:r>
            <a:endParaRPr lang="en-US" sz="2000">
              <a:ea typeface="+mn-lt"/>
              <a:cs typeface="+mn-lt"/>
            </a:endParaRPr>
          </a:p>
          <a:p>
            <a:pPr algn="just">
              <a:lnSpc>
                <a:spcPct val="150000"/>
              </a:lnSpc>
            </a:pPr>
            <a:r>
              <a:rPr lang="en-US" sz="2000">
                <a:latin typeface="Calibri"/>
                <a:cs typeface="Calibri"/>
              </a:rPr>
              <a:t>•60 hours are spent on compulsory and 60 hours are spent on optional units</a:t>
            </a:r>
            <a:endParaRPr lang="en-US"/>
          </a:p>
          <a:p>
            <a:pPr indent="-228600">
              <a:lnSpc>
                <a:spcPct val="150000"/>
              </a:lnSpc>
              <a:spcAft>
                <a:spcPts val="600"/>
              </a:spcAft>
              <a:buFont typeface="Arial" panose="020B0604020202020204" pitchFamily="34" charset="0"/>
              <a:buChar char="•"/>
            </a:pPr>
            <a:endParaRPr lang="en-US" sz="2000">
              <a:solidFill>
                <a:srgbClr val="000000"/>
              </a:solidFill>
              <a:latin typeface="Calibri"/>
              <a:cs typeface="Calibri"/>
            </a:endParaRPr>
          </a:p>
        </p:txBody>
      </p:sp>
      <p:sp>
        <p:nvSpPr>
          <p:cNvPr id="4" name="TextBox 3">
            <a:extLst>
              <a:ext uri="{FF2B5EF4-FFF2-40B4-BE49-F238E27FC236}">
                <a16:creationId xmlns:a16="http://schemas.microsoft.com/office/drawing/2014/main" id="{4077183C-DF01-4124-8B56-C4649D592223}"/>
              </a:ext>
            </a:extLst>
          </p:cNvPr>
          <p:cNvSpPr txBox="1"/>
          <p:nvPr/>
        </p:nvSpPr>
        <p:spPr>
          <a:xfrm>
            <a:off x="5630174" y="3703608"/>
            <a:ext cx="6265652" cy="27084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000" b="1" u="sng">
                <a:ea typeface="+mn-lt"/>
                <a:cs typeface="+mn-lt"/>
              </a:rPr>
              <a:t>The following topics are studied during the BTEC course:</a:t>
            </a:r>
            <a:endParaRPr lang="en-US" sz="2000">
              <a:cs typeface="Calibri" panose="020F0502020204030204"/>
            </a:endParaRPr>
          </a:p>
          <a:p>
            <a:endParaRPr lang="en-GB" sz="2000">
              <a:ea typeface="+mn-lt"/>
              <a:cs typeface="+mn-lt"/>
            </a:endParaRPr>
          </a:p>
          <a:p>
            <a:r>
              <a:rPr lang="en-GB" sz="2000">
                <a:ea typeface="+mn-lt"/>
                <a:cs typeface="+mn-lt"/>
              </a:rPr>
              <a:t>Unit 1: The Online World (exam/compulsory)</a:t>
            </a:r>
          </a:p>
          <a:p>
            <a:endParaRPr lang="en-GB" sz="2000">
              <a:ea typeface="+mn-lt"/>
              <a:cs typeface="+mn-lt"/>
            </a:endParaRPr>
          </a:p>
          <a:p>
            <a:r>
              <a:rPr lang="en-GB" sz="2000">
                <a:ea typeface="+mn-lt"/>
                <a:cs typeface="+mn-lt"/>
              </a:rPr>
              <a:t>Unit 3: A digital Portfolio (coursework/compulsory)</a:t>
            </a:r>
          </a:p>
          <a:p>
            <a:endParaRPr lang="en-GB" sz="2000">
              <a:ea typeface="+mn-lt"/>
              <a:cs typeface="+mn-lt"/>
            </a:endParaRPr>
          </a:p>
          <a:p>
            <a:r>
              <a:rPr lang="en-GB" sz="2000">
                <a:ea typeface="+mn-lt"/>
                <a:cs typeface="+mn-lt"/>
              </a:rPr>
              <a:t>Unit 13: Website Development (coursework/optional)</a:t>
            </a:r>
            <a:endParaRPr lang="en-GB"/>
          </a:p>
          <a:p>
            <a:pPr algn="l"/>
            <a:endParaRPr lang="en-US" sz="2000">
              <a:cs typeface="Calibri" panose="020F0502020204030204"/>
            </a:endParaRPr>
          </a:p>
        </p:txBody>
      </p:sp>
      <p:sp>
        <p:nvSpPr>
          <p:cNvPr id="6" name="TextBox 5">
            <a:extLst>
              <a:ext uri="{FF2B5EF4-FFF2-40B4-BE49-F238E27FC236}">
                <a16:creationId xmlns:a16="http://schemas.microsoft.com/office/drawing/2014/main" id="{3616AB58-2466-453C-A553-CED57919A4CA}"/>
              </a:ext>
            </a:extLst>
          </p:cNvPr>
          <p:cNvSpPr txBox="1"/>
          <p:nvPr/>
        </p:nvSpPr>
        <p:spPr>
          <a:xfrm>
            <a:off x="9223615" y="6146860"/>
            <a:ext cx="318889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latin typeface="Brush Script MT"/>
                <a:cs typeface="Calibri"/>
              </a:rPr>
              <a:t>Mrs Haire</a:t>
            </a:r>
          </a:p>
        </p:txBody>
      </p:sp>
      <p:pic>
        <p:nvPicPr>
          <p:cNvPr id="7" name="Picture 7" descr="A picture containing graphical user interface&#10;&#10;Description automatically generated">
            <a:extLst>
              <a:ext uri="{FF2B5EF4-FFF2-40B4-BE49-F238E27FC236}">
                <a16:creationId xmlns:a16="http://schemas.microsoft.com/office/drawing/2014/main" id="{9FB8D418-716B-4AA2-8DEB-9389D3E84149}"/>
              </a:ext>
            </a:extLst>
          </p:cNvPr>
          <p:cNvPicPr>
            <a:picLocks noChangeAspect="1"/>
          </p:cNvPicPr>
          <p:nvPr/>
        </p:nvPicPr>
        <p:blipFill>
          <a:blip r:embed="rId4"/>
          <a:stretch>
            <a:fillRect/>
          </a:stretch>
        </p:blipFill>
        <p:spPr>
          <a:xfrm>
            <a:off x="10125704" y="447675"/>
            <a:ext cx="1573422" cy="1706951"/>
          </a:xfrm>
          <a:prstGeom prst="rect">
            <a:avLst/>
          </a:prstGeom>
        </p:spPr>
      </p:pic>
    </p:spTree>
    <p:extLst>
      <p:ext uri="{BB962C8B-B14F-4D97-AF65-F5344CB8AC3E}">
        <p14:creationId xmlns:p14="http://schemas.microsoft.com/office/powerpoint/2010/main" val="8070598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FCAF4-CB9D-4A46-8C38-A3022B605585}"/>
              </a:ext>
            </a:extLst>
          </p:cNvPr>
          <p:cNvSpPr>
            <a:spLocks noGrp="1"/>
          </p:cNvSpPr>
          <p:nvPr>
            <p:ph type="title"/>
          </p:nvPr>
        </p:nvSpPr>
        <p:spPr>
          <a:xfrm>
            <a:off x="235528" y="392835"/>
            <a:ext cx="11118272" cy="1325563"/>
          </a:xfrm>
        </p:spPr>
        <p:txBody>
          <a:bodyPr/>
          <a:lstStyle/>
          <a:p>
            <a:r>
              <a:rPr lang="en-GB" b="1">
                <a:latin typeface="Comic Sans MS" panose="030F0702030302020204" pitchFamily="66" charset="0"/>
              </a:rPr>
              <a:t>MATHEMATICS</a:t>
            </a:r>
            <a:r>
              <a:rPr lang="en-GB">
                <a:latin typeface="Bookman Old Style"/>
              </a:rPr>
              <a:t> </a:t>
            </a:r>
            <a:endParaRPr lang="en-GB">
              <a:cs typeface="Calibri Light" panose="020F0302020204030204"/>
            </a:endParaRPr>
          </a:p>
        </p:txBody>
      </p:sp>
      <p:pic>
        <p:nvPicPr>
          <p:cNvPr id="3" name="Picture 2" descr="C:\Users\kshanks730\AppData\Local\Microsoft\Windows\Temporary Internet Files\Content.MSO\BC356859.tmp"/>
          <p:cNvPicPr/>
          <p:nvPr/>
        </p:nvPicPr>
        <p:blipFill>
          <a:blip r:embed="rId2">
            <a:extLst>
              <a:ext uri="{28A0092B-C50C-407E-A947-70E740481C1C}">
                <a14:useLocalDpi xmlns:a14="http://schemas.microsoft.com/office/drawing/2010/main" val="0"/>
              </a:ext>
            </a:extLst>
          </a:blip>
          <a:srcRect/>
          <a:stretch>
            <a:fillRect/>
          </a:stretch>
        </p:blipFill>
        <p:spPr bwMode="auto">
          <a:xfrm>
            <a:off x="5500255" y="651163"/>
            <a:ext cx="6594763" cy="5306292"/>
          </a:xfrm>
          <a:prstGeom prst="rect">
            <a:avLst/>
          </a:prstGeom>
          <a:noFill/>
          <a:ln>
            <a:noFill/>
          </a:ln>
        </p:spPr>
      </p:pic>
      <p:sp>
        <p:nvSpPr>
          <p:cNvPr id="4" name="Rectangle 3"/>
          <p:cNvSpPr/>
          <p:nvPr/>
        </p:nvSpPr>
        <p:spPr>
          <a:xfrm>
            <a:off x="235528" y="1690688"/>
            <a:ext cx="5264727" cy="4401205"/>
          </a:xfrm>
          <a:prstGeom prst="rect">
            <a:avLst/>
          </a:prstGeom>
        </p:spPr>
        <p:txBody>
          <a:bodyPr wrap="square" lIns="91440" tIns="45720" rIns="91440" bIns="45720" anchor="t">
            <a:spAutoFit/>
          </a:bodyPr>
          <a:lstStyle/>
          <a:p>
            <a:pPr fontAlgn="base">
              <a:spcAft>
                <a:spcPts val="0"/>
              </a:spcAft>
            </a:pPr>
            <a:r>
              <a:rPr lang="en-GB" sz="2000" b="1">
                <a:solidFill>
                  <a:srgbClr val="000000"/>
                </a:solidFill>
                <a:latin typeface="Comic Sans MS"/>
                <a:ea typeface="Times New Roman" panose="02020603050405020304" pitchFamily="18" charset="0"/>
                <a:cs typeface="Times New Roman"/>
              </a:rPr>
              <a:t>LEVEL:</a:t>
            </a:r>
            <a:r>
              <a:rPr lang="en-GB" sz="2000">
                <a:solidFill>
                  <a:srgbClr val="000000"/>
                </a:solidFill>
                <a:latin typeface="Comic Sans MS"/>
                <a:ea typeface="Times New Roman" panose="02020603050405020304" pitchFamily="18" charset="0"/>
                <a:cs typeface="Times New Roman"/>
              </a:rPr>
              <a:t> GCSE</a:t>
            </a:r>
            <a:endParaRPr lang="en-GB" sz="2000">
              <a:latin typeface="Comic Sans MS"/>
              <a:ea typeface="Times New Roman" panose="02020603050405020304" pitchFamily="18" charset="0"/>
              <a:cs typeface="Times New Roman"/>
            </a:endParaRPr>
          </a:p>
          <a:p>
            <a:pPr fontAlgn="base">
              <a:spcAft>
                <a:spcPts val="0"/>
              </a:spcAft>
            </a:pPr>
            <a:endParaRPr lang="en-GB" sz="2000">
              <a:latin typeface="Comic Sans MS" panose="030F0702030302020204" pitchFamily="66" charset="0"/>
              <a:ea typeface="Times New Roman" panose="02020603050405020304" pitchFamily="18" charset="0"/>
            </a:endParaRPr>
          </a:p>
          <a:p>
            <a:pPr fontAlgn="base">
              <a:spcAft>
                <a:spcPts val="0"/>
              </a:spcAft>
            </a:pPr>
            <a:r>
              <a:rPr lang="en-GB" sz="2000" b="1">
                <a:solidFill>
                  <a:srgbClr val="000000"/>
                </a:solidFill>
                <a:latin typeface="Comic Sans MS"/>
                <a:ea typeface="Times New Roman" panose="02020603050405020304" pitchFamily="18" charset="0"/>
                <a:cs typeface="Times New Roman"/>
              </a:rPr>
              <a:t>TIERS: </a:t>
            </a:r>
            <a:r>
              <a:rPr lang="en-GB" sz="2000">
                <a:solidFill>
                  <a:srgbClr val="000000"/>
                </a:solidFill>
                <a:latin typeface="Comic Sans MS"/>
                <a:ea typeface="Times New Roman" panose="02020603050405020304" pitchFamily="18" charset="0"/>
                <a:cs typeface="Times New Roman"/>
              </a:rPr>
              <a:t>Foundation or Higher Tier</a:t>
            </a:r>
          </a:p>
          <a:p>
            <a:pPr fontAlgn="base">
              <a:spcAft>
                <a:spcPts val="0"/>
              </a:spcAft>
            </a:pPr>
            <a:endParaRPr lang="en-GB" sz="2000">
              <a:solidFill>
                <a:srgbClr val="000000"/>
              </a:solidFill>
              <a:effectLst/>
              <a:latin typeface="Comic Sans MS" panose="030F0702030302020204" pitchFamily="66" charset="0"/>
              <a:ea typeface="Times New Roman" panose="02020603050405020304" pitchFamily="18" charset="0"/>
              <a:cs typeface="Times New Roman" panose="02020603050405020304" pitchFamily="18" charset="0"/>
            </a:endParaRPr>
          </a:p>
          <a:p>
            <a:pPr fontAlgn="base"/>
            <a:r>
              <a:rPr lang="en-GB" sz="2000">
                <a:latin typeface="Comic Sans MS"/>
              </a:rPr>
              <a:t>Each tier is divided into two components: one unit test ( M1, M2, M3 or M4) and one completion test (M6, M7 or M8).</a:t>
            </a:r>
          </a:p>
          <a:p>
            <a:pPr fontAlgn="base"/>
            <a:endParaRPr lang="en-GB" sz="2000">
              <a:latin typeface="Comic Sans MS" panose="030F0702030302020204" pitchFamily="66" charset="0"/>
            </a:endParaRPr>
          </a:p>
          <a:p>
            <a:r>
              <a:rPr lang="en-GB" sz="2000">
                <a:latin typeface="Comic Sans MS"/>
              </a:rPr>
              <a:t>The unit test accounts for 45 % and consists of a calculator paper.</a:t>
            </a:r>
          </a:p>
          <a:p>
            <a:endParaRPr lang="en-GB" sz="2000">
              <a:latin typeface="Comic Sans MS" panose="030F0702030302020204" pitchFamily="66" charset="0"/>
            </a:endParaRPr>
          </a:p>
          <a:p>
            <a:r>
              <a:rPr lang="en-GB" sz="2000">
                <a:latin typeface="Comic Sans MS"/>
              </a:rPr>
              <a:t>The completion test accounts for 55 % and consists of two papers; a non-calculator paper and a calculator paper. </a:t>
            </a:r>
            <a:endParaRPr lang="en-GB" sz="2000">
              <a:effectLst/>
              <a:latin typeface="Comic Sans MS" panose="030F0702030302020204" pitchFamily="66" charset="0"/>
              <a:ea typeface="Times New Roman" panose="02020603050405020304" pitchFamily="18" charset="0"/>
            </a:endParaRPr>
          </a:p>
        </p:txBody>
      </p:sp>
    </p:spTree>
    <p:extLst>
      <p:ext uri="{BB962C8B-B14F-4D97-AF65-F5344CB8AC3E}">
        <p14:creationId xmlns:p14="http://schemas.microsoft.com/office/powerpoint/2010/main" val="2750971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FCAF4-CB9D-4A46-8C38-A3022B605585}"/>
              </a:ext>
            </a:extLst>
          </p:cNvPr>
          <p:cNvSpPr>
            <a:spLocks noGrp="1"/>
          </p:cNvSpPr>
          <p:nvPr>
            <p:ph type="title"/>
          </p:nvPr>
        </p:nvSpPr>
        <p:spPr>
          <a:xfrm>
            <a:off x="439883" y="365125"/>
            <a:ext cx="10913917" cy="1325563"/>
          </a:xfrm>
        </p:spPr>
        <p:txBody>
          <a:bodyPr/>
          <a:lstStyle/>
          <a:p>
            <a:r>
              <a:rPr lang="en-GB" b="1">
                <a:latin typeface="Comic Sans MS" panose="030F0702030302020204" pitchFamily="66" charset="0"/>
              </a:rPr>
              <a:t>MATHEMATICAL SKILLS</a:t>
            </a:r>
            <a:endParaRPr lang="en-GB" b="1">
              <a:latin typeface="Comic Sans MS" panose="030F0702030302020204" pitchFamily="66" charset="0"/>
              <a:cs typeface="Calibri Light" panose="020F0302020204030204"/>
            </a:endParaRPr>
          </a:p>
        </p:txBody>
      </p:sp>
      <p:pic>
        <p:nvPicPr>
          <p:cNvPr id="3" name="Picture 2" descr="C:\Users\kshanks730\AppData\Local\Microsoft\Windows\Temporary Internet Files\Content.MSO\D8B28F8B.tmp"/>
          <p:cNvPicPr/>
          <p:nvPr/>
        </p:nvPicPr>
        <p:blipFill>
          <a:blip r:embed="rId2">
            <a:extLst>
              <a:ext uri="{28A0092B-C50C-407E-A947-70E740481C1C}">
                <a14:useLocalDpi xmlns:a14="http://schemas.microsoft.com/office/drawing/2010/main" val="0"/>
              </a:ext>
            </a:extLst>
          </a:blip>
          <a:srcRect/>
          <a:stretch>
            <a:fillRect/>
          </a:stretch>
        </p:blipFill>
        <p:spPr bwMode="auto">
          <a:xfrm>
            <a:off x="9019309" y="254576"/>
            <a:ext cx="2750994" cy="2183823"/>
          </a:xfrm>
          <a:prstGeom prst="rect">
            <a:avLst/>
          </a:prstGeom>
          <a:noFill/>
          <a:ln>
            <a:noFill/>
          </a:ln>
        </p:spPr>
      </p:pic>
      <p:pic>
        <p:nvPicPr>
          <p:cNvPr id="4" name="Picture 3" descr="C:\Users\kshanks730\AppData\Local\Microsoft\Windows\Temporary Internet Files\Content.MSO\50DBF884.tmp"/>
          <p:cNvPicPr/>
          <p:nvPr/>
        </p:nvPicPr>
        <p:blipFill>
          <a:blip r:embed="rId3">
            <a:extLst>
              <a:ext uri="{28A0092B-C50C-407E-A947-70E740481C1C}">
                <a14:useLocalDpi xmlns:a14="http://schemas.microsoft.com/office/drawing/2010/main" val="0"/>
              </a:ext>
            </a:extLst>
          </a:blip>
          <a:srcRect/>
          <a:stretch>
            <a:fillRect/>
          </a:stretch>
        </p:blipFill>
        <p:spPr bwMode="auto">
          <a:xfrm>
            <a:off x="6476048" y="2648816"/>
            <a:ext cx="5294255" cy="4056784"/>
          </a:xfrm>
          <a:prstGeom prst="rect">
            <a:avLst/>
          </a:prstGeom>
          <a:noFill/>
          <a:ln>
            <a:noFill/>
          </a:ln>
        </p:spPr>
      </p:pic>
      <p:sp>
        <p:nvSpPr>
          <p:cNvPr id="5" name="Rectangle 4"/>
          <p:cNvSpPr/>
          <p:nvPr/>
        </p:nvSpPr>
        <p:spPr>
          <a:xfrm>
            <a:off x="421697" y="1332110"/>
            <a:ext cx="8597611" cy="830997"/>
          </a:xfrm>
          <a:prstGeom prst="rect">
            <a:avLst/>
          </a:prstGeom>
        </p:spPr>
        <p:txBody>
          <a:bodyPr wrap="square">
            <a:spAutoFit/>
          </a:bodyPr>
          <a:lstStyle/>
          <a:p>
            <a:r>
              <a:rPr lang="en-GB" sz="2400" b="1">
                <a:latin typeface="Comic Sans MS" panose="030F0702030302020204" pitchFamily="66" charset="0"/>
              </a:rPr>
              <a:t>Levels available:</a:t>
            </a:r>
          </a:p>
          <a:p>
            <a:r>
              <a:rPr lang="en-GB" sz="2400">
                <a:solidFill>
                  <a:srgbClr val="7030A0"/>
                </a:solidFill>
                <a:latin typeface="Comic Sans MS" panose="030F0702030302020204" pitchFamily="66" charset="0"/>
              </a:rPr>
              <a:t>Entry Level 1, Entry Level 2, Entry Level 3</a:t>
            </a:r>
          </a:p>
        </p:txBody>
      </p:sp>
      <p:sp>
        <p:nvSpPr>
          <p:cNvPr id="8" name="Rectangle 7"/>
          <p:cNvSpPr/>
          <p:nvPr/>
        </p:nvSpPr>
        <p:spPr>
          <a:xfrm>
            <a:off x="439883" y="2265995"/>
            <a:ext cx="6096000" cy="4981364"/>
          </a:xfrm>
          <a:prstGeom prst="rect">
            <a:avLst/>
          </a:prstGeom>
        </p:spPr>
        <p:txBody>
          <a:bodyPr>
            <a:spAutoFit/>
          </a:bodyPr>
          <a:lstStyle/>
          <a:p>
            <a:r>
              <a:rPr lang="en-GB">
                <a:latin typeface="Comic Sans MS" panose="030F0702030302020204" pitchFamily="66" charset="0"/>
              </a:rPr>
              <a:t>This qualification focuses on developing confidence and ability in mathematics.  </a:t>
            </a:r>
          </a:p>
          <a:p>
            <a:endParaRPr lang="en-GB">
              <a:latin typeface="Comic Sans MS" panose="030F0702030302020204" pitchFamily="66" charset="0"/>
            </a:endParaRPr>
          </a:p>
          <a:p>
            <a:r>
              <a:rPr lang="en-GB">
                <a:solidFill>
                  <a:srgbClr val="7030A0"/>
                </a:solidFill>
                <a:latin typeface="Comic Sans MS" panose="030F0702030302020204" pitchFamily="66" charset="0"/>
              </a:rPr>
              <a:t>Broken down into more bite-size chunks there are a range of unit testing based on individual topics in mathematics rather than an end of year exam comprising of all topics. </a:t>
            </a:r>
          </a:p>
          <a:p>
            <a:endParaRPr lang="en-GB">
              <a:latin typeface="Comic Sans MS" panose="030F0702030302020204" pitchFamily="66" charset="0"/>
            </a:endParaRPr>
          </a:p>
          <a:p>
            <a:r>
              <a:rPr lang="en-GB">
                <a:solidFill>
                  <a:srgbClr val="7030A0"/>
                </a:solidFill>
                <a:latin typeface="Comic Sans MS" panose="030F0702030302020204" pitchFamily="66" charset="0"/>
              </a:rPr>
              <a:t>These individual unit tests are ‘banked’ during the course of your studies in order to achieve your overall qualification.</a:t>
            </a:r>
          </a:p>
          <a:p>
            <a:endParaRPr lang="en-GB">
              <a:latin typeface="Comic Sans MS" panose="030F0702030302020204" pitchFamily="66" charset="0"/>
            </a:endParaRPr>
          </a:p>
          <a:p>
            <a:r>
              <a:rPr lang="en-GB">
                <a:latin typeface="Comic Sans MS" panose="030F0702030302020204" pitchFamily="66" charset="0"/>
                <a:ea typeface="Calibri" panose="020F0502020204030204" pitchFamily="34" charset="0"/>
                <a:cs typeface="Times New Roman" panose="02020603050405020304" pitchFamily="18" charset="0"/>
              </a:rPr>
              <a:t>Each unit is assessed through an assessment taken under supervised conditions. The assessment is internally assessed and verified and then externally verified.</a:t>
            </a:r>
          </a:p>
          <a:p>
            <a:endParaRPr lang="en-GB">
              <a:latin typeface="Comic Sans MS" panose="030F0702030302020204" pitchFamily="66" charset="0"/>
            </a:endParaRPr>
          </a:p>
        </p:txBody>
      </p:sp>
    </p:spTree>
    <p:extLst>
      <p:ext uri="{BB962C8B-B14F-4D97-AF65-F5344CB8AC3E}">
        <p14:creationId xmlns:p14="http://schemas.microsoft.com/office/powerpoint/2010/main" val="22778340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3">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9560" y="856180"/>
            <a:ext cx="4560584" cy="1128068"/>
          </a:xfrm>
        </p:spPr>
        <p:txBody>
          <a:bodyPr vert="horz" lIns="91440" tIns="45720" rIns="91440" bIns="45720" rtlCol="0" anchor="ctr">
            <a:normAutofit/>
          </a:bodyPr>
          <a:lstStyle/>
          <a:p>
            <a:r>
              <a:rPr lang="en-US" sz="4000"/>
              <a:t>GCSE MUSIC </a:t>
            </a:r>
          </a:p>
        </p:txBody>
      </p:sp>
      <p:grpSp>
        <p:nvGrpSpPr>
          <p:cNvPr id="32" name="Group 35">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37" name="Rectangle 3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Rectangle 39">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E074749-8834-4314-8BD2-9593EAF1F04C}"/>
              </a:ext>
            </a:extLst>
          </p:cNvPr>
          <p:cNvSpPr txBox="1"/>
          <p:nvPr/>
        </p:nvSpPr>
        <p:spPr>
          <a:xfrm>
            <a:off x="590719" y="2330505"/>
            <a:ext cx="4559425" cy="3979585"/>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fontScale="92500" lnSpcReduction="10000"/>
          </a:bodyPr>
          <a:lstStyle/>
          <a:p>
            <a:pPr indent="-228600">
              <a:lnSpc>
                <a:spcPct val="90000"/>
              </a:lnSpc>
              <a:spcAft>
                <a:spcPts val="600"/>
              </a:spcAft>
              <a:buFont typeface="Arial" panose="020B0604020202020204" pitchFamily="34" charset="0"/>
              <a:buChar char="•"/>
            </a:pPr>
            <a:r>
              <a:rPr lang="en-US" sz="1900"/>
              <a:t>Pupils complete three areas of Study: </a:t>
            </a:r>
          </a:p>
          <a:p>
            <a:pPr indent="-228600">
              <a:lnSpc>
                <a:spcPct val="90000"/>
              </a:lnSpc>
              <a:spcAft>
                <a:spcPts val="600"/>
              </a:spcAft>
              <a:buFont typeface="Arial" panose="020B0604020202020204" pitchFamily="34" charset="0"/>
              <a:buChar char="•"/>
            </a:pPr>
            <a:r>
              <a:rPr lang="en-US" sz="1900"/>
              <a:t>1) Listening to Pieces from Film Music to Pop Music, assessed by a listening paper.</a:t>
            </a:r>
            <a:endParaRPr lang="en-US" sz="1900">
              <a:cs typeface="Calibri"/>
            </a:endParaRPr>
          </a:p>
          <a:p>
            <a:pPr indent="-228600">
              <a:lnSpc>
                <a:spcPct val="90000"/>
              </a:lnSpc>
              <a:spcAft>
                <a:spcPts val="600"/>
              </a:spcAft>
              <a:buFont typeface="Arial" panose="020B0604020202020204" pitchFamily="34" charset="0"/>
              <a:buChar char="•"/>
            </a:pPr>
            <a:r>
              <a:rPr lang="en-US" sz="1900"/>
              <a:t>Performance : pupils play a piece on their own (solo) and a piece with one or two others (ensemble), assessed via recording at the moment.</a:t>
            </a:r>
            <a:endParaRPr lang="en-US" sz="1900">
              <a:cs typeface="Calibri"/>
            </a:endParaRPr>
          </a:p>
          <a:p>
            <a:pPr indent="-228600">
              <a:lnSpc>
                <a:spcPct val="90000"/>
              </a:lnSpc>
              <a:spcAft>
                <a:spcPts val="600"/>
              </a:spcAft>
              <a:buFont typeface="Arial" panose="020B0604020202020204" pitchFamily="34" charset="0"/>
              <a:buChar char="•"/>
            </a:pPr>
            <a:r>
              <a:rPr lang="en-US" sz="1900"/>
              <a:t>3) Composition: Pupils make up their own tune using computer software in school. This is assessed by CCEA, the exam board.</a:t>
            </a:r>
            <a:endParaRPr lang="en-US" sz="1900">
              <a:cs typeface="Calibri"/>
            </a:endParaRPr>
          </a:p>
          <a:p>
            <a:pPr indent="-228600">
              <a:lnSpc>
                <a:spcPct val="90000"/>
              </a:lnSpc>
              <a:spcAft>
                <a:spcPts val="600"/>
              </a:spcAft>
              <a:buFont typeface="Arial" panose="020B0604020202020204" pitchFamily="34" charset="0"/>
              <a:buChar char="•"/>
            </a:pPr>
            <a:endParaRPr lang="en-US" sz="1900"/>
          </a:p>
          <a:p>
            <a:pPr indent="-228600">
              <a:lnSpc>
                <a:spcPct val="90000"/>
              </a:lnSpc>
              <a:spcAft>
                <a:spcPts val="600"/>
              </a:spcAft>
              <a:buFont typeface="Arial" panose="020B0604020202020204" pitchFamily="34" charset="0"/>
              <a:buChar char="•"/>
            </a:pPr>
            <a:r>
              <a:rPr lang="en-US" sz="1900"/>
              <a:t>The three strands equate to one GCSE.</a:t>
            </a:r>
            <a:endParaRPr lang="en-US" sz="1900">
              <a:cs typeface="Calibri"/>
            </a:endParaRPr>
          </a:p>
          <a:p>
            <a:pPr indent="-228600">
              <a:lnSpc>
                <a:spcPct val="90000"/>
              </a:lnSpc>
              <a:spcAft>
                <a:spcPts val="600"/>
              </a:spcAft>
              <a:buFont typeface="Arial" panose="020B0604020202020204" pitchFamily="34" charset="0"/>
              <a:buChar char="•"/>
            </a:pPr>
            <a:r>
              <a:rPr lang="en-US" sz="1900"/>
              <a:t>Pupils have more choice in terms of performance- you can play to your strengths! </a:t>
            </a:r>
            <a:endParaRPr lang="en-US" sz="1900">
              <a:cs typeface="Calibri"/>
            </a:endParaRPr>
          </a:p>
        </p:txBody>
      </p:sp>
      <p:sp>
        <p:nvSpPr>
          <p:cNvPr id="42" name="Rectangle 41">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Music sheet">
            <a:extLst>
              <a:ext uri="{FF2B5EF4-FFF2-40B4-BE49-F238E27FC236}">
                <a16:creationId xmlns:a16="http://schemas.microsoft.com/office/drawing/2014/main" id="{BFFA938E-7EFE-4C7B-AE65-9111FCC9B5F6}"/>
              </a:ext>
            </a:extLst>
          </p:cNvPr>
          <p:cNvPicPr>
            <a:picLocks noChangeAspect="1"/>
          </p:cNvPicPr>
          <p:nvPr/>
        </p:nvPicPr>
        <p:blipFill rotWithShape="1">
          <a:blip r:embed="rId2"/>
          <a:srcRect r="31143" b="1"/>
          <a:stretch/>
        </p:blipFill>
        <p:spPr>
          <a:xfrm>
            <a:off x="5977788" y="799352"/>
            <a:ext cx="5425410" cy="5259296"/>
          </a:xfrm>
          <a:prstGeom prst="rect">
            <a:avLst/>
          </a:prstGeom>
        </p:spPr>
      </p:pic>
    </p:spTree>
    <p:extLst>
      <p:ext uri="{BB962C8B-B14F-4D97-AF65-F5344CB8AC3E}">
        <p14:creationId xmlns:p14="http://schemas.microsoft.com/office/powerpoint/2010/main" val="1246145559"/>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FCAF4-CB9D-4A46-8C38-A3022B605585}"/>
              </a:ext>
            </a:extLst>
          </p:cNvPr>
          <p:cNvSpPr>
            <a:spLocks noGrp="1"/>
          </p:cNvSpPr>
          <p:nvPr>
            <p:ph type="title"/>
          </p:nvPr>
        </p:nvSpPr>
        <p:spPr>
          <a:xfrm>
            <a:off x="8017254" y="525439"/>
            <a:ext cx="3336545" cy="1657614"/>
          </a:xfrm>
        </p:spPr>
        <p:txBody>
          <a:bodyPr vert="horz" lIns="91440" tIns="45720" rIns="91440" bIns="45720" rtlCol="0" anchor="ctr">
            <a:normAutofit/>
          </a:bodyPr>
          <a:lstStyle/>
          <a:p>
            <a:br>
              <a:rPr lang="en-US" sz="900" kern="1200">
                <a:solidFill>
                  <a:schemeClr val="tx1"/>
                </a:solidFill>
                <a:latin typeface="+mj-lt"/>
                <a:ea typeface="+mj-ea"/>
                <a:cs typeface="+mj-cs"/>
              </a:rPr>
            </a:br>
            <a:br>
              <a:rPr lang="en-US" sz="900" kern="1200">
                <a:solidFill>
                  <a:schemeClr val="tx1"/>
                </a:solidFill>
                <a:latin typeface="+mj-lt"/>
                <a:ea typeface="+mj-ea"/>
                <a:cs typeface="+mj-cs"/>
              </a:rPr>
            </a:br>
            <a:br>
              <a:rPr lang="en-US" sz="900" kern="1200">
                <a:solidFill>
                  <a:schemeClr val="tx1"/>
                </a:solidFill>
                <a:latin typeface="+mj-lt"/>
                <a:ea typeface="+mj-ea"/>
                <a:cs typeface="+mj-cs"/>
              </a:rPr>
            </a:br>
            <a:br>
              <a:rPr lang="en-US" sz="900" kern="1200">
                <a:solidFill>
                  <a:schemeClr val="tx1"/>
                </a:solidFill>
                <a:latin typeface="+mj-lt"/>
                <a:ea typeface="+mj-ea"/>
                <a:cs typeface="+mj-cs"/>
              </a:rPr>
            </a:br>
            <a:br>
              <a:rPr lang="en-US" sz="900" kern="1200">
                <a:solidFill>
                  <a:schemeClr val="tx1"/>
                </a:solidFill>
                <a:latin typeface="+mj-lt"/>
                <a:ea typeface="+mj-ea"/>
                <a:cs typeface="+mj-cs"/>
              </a:rPr>
            </a:br>
            <a:br>
              <a:rPr lang="en-US" sz="900" kern="1200">
                <a:solidFill>
                  <a:schemeClr val="tx1"/>
                </a:solidFill>
                <a:latin typeface="+mj-lt"/>
                <a:ea typeface="+mj-ea"/>
                <a:cs typeface="+mj-cs"/>
              </a:rPr>
            </a:br>
            <a:br>
              <a:rPr lang="en-US" sz="900" kern="1200">
                <a:solidFill>
                  <a:schemeClr val="tx1"/>
                </a:solidFill>
                <a:latin typeface="+mj-lt"/>
                <a:ea typeface="+mj-ea"/>
                <a:cs typeface="+mj-cs"/>
              </a:rPr>
            </a:br>
            <a:br>
              <a:rPr lang="en-US" sz="900" kern="1200">
                <a:solidFill>
                  <a:schemeClr val="tx1"/>
                </a:solidFill>
                <a:latin typeface="+mj-lt"/>
                <a:ea typeface="+mj-ea"/>
                <a:cs typeface="+mj-cs"/>
              </a:rPr>
            </a:br>
            <a:br>
              <a:rPr lang="en-US" sz="900" kern="1200">
                <a:solidFill>
                  <a:schemeClr val="tx1"/>
                </a:solidFill>
                <a:latin typeface="+mj-lt"/>
                <a:ea typeface="+mj-ea"/>
                <a:cs typeface="+mj-cs"/>
              </a:rPr>
            </a:br>
            <a:br>
              <a:rPr lang="en-US" sz="900" kern="1200">
                <a:solidFill>
                  <a:schemeClr val="tx1"/>
                </a:solidFill>
                <a:latin typeface="+mj-lt"/>
                <a:ea typeface="+mj-ea"/>
                <a:cs typeface="+mj-cs"/>
              </a:rPr>
            </a:br>
            <a:br>
              <a:rPr lang="en-US" sz="900" kern="1200">
                <a:solidFill>
                  <a:schemeClr val="tx1"/>
                </a:solidFill>
                <a:latin typeface="+mj-lt"/>
                <a:ea typeface="+mj-ea"/>
                <a:cs typeface="+mj-cs"/>
              </a:rPr>
            </a:br>
            <a:endParaRPr lang="en-US" sz="900" kern="1200">
              <a:solidFill>
                <a:schemeClr val="tx1"/>
              </a:solidFill>
              <a:latin typeface="+mj-lt"/>
              <a:ea typeface="+mj-ea"/>
              <a:cs typeface="+mj-cs"/>
            </a:endParaRPr>
          </a:p>
          <a:p>
            <a:endParaRPr lang="en-US" sz="900" kern="1200">
              <a:solidFill>
                <a:schemeClr val="tx1"/>
              </a:solidFill>
              <a:latin typeface="+mj-lt"/>
              <a:ea typeface="+mj-ea"/>
              <a:cs typeface="+mj-cs"/>
            </a:endParaRPr>
          </a:p>
        </p:txBody>
      </p:sp>
      <p:pic>
        <p:nvPicPr>
          <p:cNvPr id="7" name="Picture 7" descr="Calendar&#10;&#10;Description automatically generated">
            <a:extLst>
              <a:ext uri="{FF2B5EF4-FFF2-40B4-BE49-F238E27FC236}">
                <a16:creationId xmlns:a16="http://schemas.microsoft.com/office/drawing/2014/main" id="{1E451CA5-6580-4864-9BF9-AAAF7F264583}"/>
              </a:ext>
            </a:extLst>
          </p:cNvPr>
          <p:cNvPicPr>
            <a:picLocks noChangeAspect="1"/>
          </p:cNvPicPr>
          <p:nvPr/>
        </p:nvPicPr>
        <p:blipFill>
          <a:blip r:embed="rId4"/>
          <a:stretch>
            <a:fillRect/>
          </a:stretch>
        </p:blipFill>
        <p:spPr>
          <a:xfrm>
            <a:off x="802735" y="375320"/>
            <a:ext cx="3117711" cy="3848658"/>
          </a:xfrm>
          <a:prstGeom prst="rect">
            <a:avLst/>
          </a:prstGeom>
        </p:spPr>
      </p:pic>
      <p:cxnSp>
        <p:nvCxnSpPr>
          <p:cNvPr id="61" name="Straight Connector 45">
            <a:extLst>
              <a:ext uri="{FF2B5EF4-FFF2-40B4-BE49-F238E27FC236}">
                <a16:creationId xmlns:a16="http://schemas.microsoft.com/office/drawing/2014/main" id="{822A5670-0F7B-4199-AEAB-33FBA9CEA4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1"/>
            <a:ext cx="0" cy="4572000"/>
          </a:xfrm>
          <a:prstGeom prst="line">
            <a:avLst/>
          </a:prstGeom>
          <a:ln w="3810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9" name="Picture 9" descr="A picture containing outdoor, road, person, motorcycle&#10;&#10;Description automatically generated">
            <a:extLst>
              <a:ext uri="{FF2B5EF4-FFF2-40B4-BE49-F238E27FC236}">
                <a16:creationId xmlns:a16="http://schemas.microsoft.com/office/drawing/2014/main" id="{4876BD91-1E75-454A-B33E-3190B27F6DAF}"/>
              </a:ext>
            </a:extLst>
          </p:cNvPr>
          <p:cNvPicPr>
            <a:picLocks noChangeAspect="1"/>
          </p:cNvPicPr>
          <p:nvPr/>
        </p:nvPicPr>
        <p:blipFill>
          <a:blip r:embed="rId5"/>
          <a:stretch>
            <a:fillRect/>
          </a:stretch>
        </p:blipFill>
        <p:spPr>
          <a:xfrm>
            <a:off x="5241428" y="188415"/>
            <a:ext cx="2188205" cy="1844517"/>
          </a:xfrm>
          <a:prstGeom prst="rect">
            <a:avLst/>
          </a:prstGeom>
        </p:spPr>
      </p:pic>
      <p:cxnSp>
        <p:nvCxnSpPr>
          <p:cNvPr id="63" name="Straight Connector 47">
            <a:extLst>
              <a:ext uri="{FF2B5EF4-FFF2-40B4-BE49-F238E27FC236}">
                <a16:creationId xmlns:a16="http://schemas.microsoft.com/office/drawing/2014/main" id="{8BB1744D-A7DF-4B65-B6E3-DCF12BB2D8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2228770"/>
            <a:ext cx="2877035"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36" name="Picture 37" descr="A picture containing outdoor, person, trick, board&#10;&#10;Description automatically generated">
            <a:extLst>
              <a:ext uri="{FF2B5EF4-FFF2-40B4-BE49-F238E27FC236}">
                <a16:creationId xmlns:a16="http://schemas.microsoft.com/office/drawing/2014/main" id="{E9065C6A-4F12-4A32-BB64-8A4E7CC834CC}"/>
              </a:ext>
            </a:extLst>
          </p:cNvPr>
          <p:cNvPicPr>
            <a:picLocks noChangeAspect="1"/>
          </p:cNvPicPr>
          <p:nvPr/>
        </p:nvPicPr>
        <p:blipFill>
          <a:blip r:embed="rId6"/>
          <a:stretch>
            <a:fillRect/>
          </a:stretch>
        </p:blipFill>
        <p:spPr>
          <a:xfrm>
            <a:off x="414433" y="4696231"/>
            <a:ext cx="2029404" cy="2000650"/>
          </a:xfrm>
          <a:prstGeom prst="rect">
            <a:avLst/>
          </a:prstGeom>
        </p:spPr>
      </p:pic>
      <p:cxnSp>
        <p:nvCxnSpPr>
          <p:cNvPr id="65" name="Straight Connector 49">
            <a:extLst>
              <a:ext uri="{FF2B5EF4-FFF2-40B4-BE49-F238E27FC236}">
                <a16:creationId xmlns:a16="http://schemas.microsoft.com/office/drawing/2014/main" id="{882DD753-EA38-4E86-91FB-05041A44A2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67905"/>
            <a:ext cx="7530662"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8" name="Picture 8" descr="A picture containing person, board, person, doing&#10;&#10;Description automatically generated">
            <a:extLst>
              <a:ext uri="{FF2B5EF4-FFF2-40B4-BE49-F238E27FC236}">
                <a16:creationId xmlns:a16="http://schemas.microsoft.com/office/drawing/2014/main" id="{47807617-AF19-4F23-8A08-879C7C5A96E9}"/>
              </a:ext>
            </a:extLst>
          </p:cNvPr>
          <p:cNvPicPr>
            <a:picLocks noChangeAspect="1"/>
          </p:cNvPicPr>
          <p:nvPr/>
        </p:nvPicPr>
        <p:blipFill>
          <a:blip r:embed="rId7"/>
          <a:stretch>
            <a:fillRect/>
          </a:stretch>
        </p:blipFill>
        <p:spPr>
          <a:xfrm>
            <a:off x="4939526" y="2367041"/>
            <a:ext cx="2305597" cy="2037489"/>
          </a:xfrm>
          <a:prstGeom prst="rect">
            <a:avLst/>
          </a:prstGeom>
        </p:spPr>
      </p:pic>
      <p:pic>
        <p:nvPicPr>
          <p:cNvPr id="4" name="Picture 4" descr="A picture containing text&#10;&#10;Description automatically generated">
            <a:extLst>
              <a:ext uri="{FF2B5EF4-FFF2-40B4-BE49-F238E27FC236}">
                <a16:creationId xmlns:a16="http://schemas.microsoft.com/office/drawing/2014/main" id="{2A3B558E-FF3A-4011-902C-30ECEFC2D510}"/>
              </a:ext>
            </a:extLst>
          </p:cNvPr>
          <p:cNvPicPr>
            <a:picLocks noChangeAspect="1"/>
          </p:cNvPicPr>
          <p:nvPr/>
        </p:nvPicPr>
        <p:blipFill>
          <a:blip r:embed="rId8"/>
          <a:stretch>
            <a:fillRect/>
          </a:stretch>
        </p:blipFill>
        <p:spPr>
          <a:xfrm>
            <a:off x="3162822" y="5011440"/>
            <a:ext cx="4364400" cy="1248810"/>
          </a:xfrm>
          <a:prstGeom prst="rect">
            <a:avLst/>
          </a:prstGeom>
        </p:spPr>
      </p:pic>
      <p:sp>
        <p:nvSpPr>
          <p:cNvPr id="6" name="TextBox 5">
            <a:extLst>
              <a:ext uri="{FF2B5EF4-FFF2-40B4-BE49-F238E27FC236}">
                <a16:creationId xmlns:a16="http://schemas.microsoft.com/office/drawing/2014/main" id="{1ACE08BA-0165-4758-B507-E4FEEEA1AB8A}"/>
              </a:ext>
            </a:extLst>
          </p:cNvPr>
          <p:cNvSpPr txBox="1"/>
          <p:nvPr/>
        </p:nvSpPr>
        <p:spPr>
          <a:xfrm>
            <a:off x="8017254" y="1785661"/>
            <a:ext cx="3997904" cy="4966396"/>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spcAft>
                <a:spcPts val="600"/>
              </a:spcAft>
            </a:pPr>
            <a:r>
              <a:rPr lang="en-US" b="1"/>
              <a:t>GCSE Motor Vehicle and Road User Studies has three units: </a:t>
            </a:r>
            <a:endParaRPr lang="en-US" b="1">
              <a:cs typeface="Calibri"/>
            </a:endParaRPr>
          </a:p>
          <a:p>
            <a:pPr indent="-228600">
              <a:lnSpc>
                <a:spcPct val="90000"/>
              </a:lnSpc>
              <a:spcAft>
                <a:spcPts val="600"/>
              </a:spcAft>
              <a:buFont typeface="Arial" panose="020B0604020202020204" pitchFamily="34" charset="0"/>
              <a:buChar char="•"/>
            </a:pPr>
            <a:endParaRPr lang="en-US" b="1">
              <a:cs typeface="Calibri"/>
            </a:endParaRPr>
          </a:p>
          <a:p>
            <a:pPr indent="-228600">
              <a:lnSpc>
                <a:spcPct val="90000"/>
              </a:lnSpc>
              <a:spcAft>
                <a:spcPts val="600"/>
              </a:spcAft>
              <a:buFont typeface="Arial" panose="020B0604020202020204" pitchFamily="34" charset="0"/>
              <a:buChar char="•"/>
            </a:pPr>
            <a:r>
              <a:rPr lang="en-US"/>
              <a:t>Unit 1: Motor Vehicle and Road User Theory – External written examination 50%</a:t>
            </a:r>
            <a:endParaRPr lang="en-US">
              <a:cs typeface="Calibri"/>
            </a:endParaRPr>
          </a:p>
          <a:p>
            <a:pPr indent="-228600">
              <a:lnSpc>
                <a:spcPct val="90000"/>
              </a:lnSpc>
              <a:spcAft>
                <a:spcPts val="600"/>
              </a:spcAft>
              <a:buFont typeface="Arial" panose="020B0604020202020204" pitchFamily="34" charset="0"/>
              <a:buChar char="•"/>
            </a:pPr>
            <a:endParaRPr lang="en-US">
              <a:cs typeface="Calibri"/>
            </a:endParaRPr>
          </a:p>
          <a:p>
            <a:pPr indent="-228600">
              <a:lnSpc>
                <a:spcPct val="90000"/>
              </a:lnSpc>
              <a:spcAft>
                <a:spcPts val="600"/>
              </a:spcAft>
              <a:buFont typeface="Arial" panose="020B0604020202020204" pitchFamily="34" charset="0"/>
              <a:buChar char="•"/>
            </a:pPr>
            <a:endParaRPr lang="en-US">
              <a:cs typeface="Calibri"/>
            </a:endParaRPr>
          </a:p>
          <a:p>
            <a:pPr indent="-228600">
              <a:lnSpc>
                <a:spcPct val="90000"/>
              </a:lnSpc>
              <a:spcAft>
                <a:spcPts val="600"/>
              </a:spcAft>
              <a:buFont typeface="Arial" panose="020B0604020202020204" pitchFamily="34" charset="0"/>
              <a:buChar char="•"/>
            </a:pPr>
            <a:r>
              <a:rPr lang="en-US"/>
              <a:t>Unit 2: Investigative Study 25%</a:t>
            </a:r>
            <a:endParaRPr lang="en-US">
              <a:cs typeface="Calibri"/>
            </a:endParaRPr>
          </a:p>
          <a:p>
            <a:pPr indent="-228600">
              <a:lnSpc>
                <a:spcPct val="90000"/>
              </a:lnSpc>
              <a:spcAft>
                <a:spcPts val="600"/>
              </a:spcAft>
              <a:buFont typeface="Arial" panose="020B0604020202020204" pitchFamily="34" charset="0"/>
              <a:buChar char="•"/>
            </a:pPr>
            <a:endParaRPr lang="en-US">
              <a:cs typeface="Calibri"/>
            </a:endParaRPr>
          </a:p>
          <a:p>
            <a:pPr indent="-228600">
              <a:lnSpc>
                <a:spcPct val="90000"/>
              </a:lnSpc>
              <a:spcAft>
                <a:spcPts val="600"/>
              </a:spcAft>
              <a:buFont typeface="Arial" panose="020B0604020202020204" pitchFamily="34" charset="0"/>
              <a:buChar char="•"/>
            </a:pPr>
            <a:endParaRPr lang="en-US">
              <a:cs typeface="Calibri"/>
            </a:endParaRPr>
          </a:p>
          <a:p>
            <a:pPr indent="-228600">
              <a:lnSpc>
                <a:spcPct val="90000"/>
              </a:lnSpc>
              <a:spcAft>
                <a:spcPts val="600"/>
              </a:spcAft>
              <a:buFont typeface="Arial" panose="020B0604020202020204" pitchFamily="34" charset="0"/>
              <a:buChar char="•"/>
            </a:pPr>
            <a:endParaRPr lang="en-US">
              <a:cs typeface="Calibri"/>
            </a:endParaRPr>
          </a:p>
          <a:p>
            <a:pPr indent="-228600">
              <a:lnSpc>
                <a:spcPct val="90000"/>
              </a:lnSpc>
              <a:spcAft>
                <a:spcPts val="600"/>
              </a:spcAft>
              <a:buFont typeface="Arial" panose="020B0604020202020204" pitchFamily="34" charset="0"/>
              <a:buChar char="•"/>
            </a:pPr>
            <a:r>
              <a:rPr lang="en-US"/>
              <a:t>Unit 3: Practical Riding Activity 25%</a:t>
            </a:r>
            <a:endParaRPr lang="en-US">
              <a:cs typeface="Calibri"/>
            </a:endParaRPr>
          </a:p>
          <a:p>
            <a:pPr indent="-228600">
              <a:lnSpc>
                <a:spcPct val="90000"/>
              </a:lnSpc>
              <a:spcAft>
                <a:spcPts val="600"/>
              </a:spcAft>
              <a:buFont typeface="Arial" panose="020B0604020202020204" pitchFamily="34" charset="0"/>
              <a:buChar char="•"/>
            </a:pPr>
            <a:endParaRPr lang="en-US">
              <a:cs typeface="Calibri"/>
            </a:endParaRPr>
          </a:p>
        </p:txBody>
      </p:sp>
      <p:cxnSp>
        <p:nvCxnSpPr>
          <p:cNvPr id="67" name="Straight Connector 51">
            <a:extLst>
              <a:ext uri="{FF2B5EF4-FFF2-40B4-BE49-F238E27FC236}">
                <a16:creationId xmlns:a16="http://schemas.microsoft.com/office/drawing/2014/main" id="{6DA63E78-7704-45EF-B5D3-EADDF5D826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730262" y="5706812"/>
            <a:ext cx="228600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38" name="Media1">
            <a:hlinkClick r:id="" action="ppaction://media"/>
            <a:extLst>
              <a:ext uri="{FF2B5EF4-FFF2-40B4-BE49-F238E27FC236}">
                <a16:creationId xmlns:a16="http://schemas.microsoft.com/office/drawing/2014/main" id="{34135C02-2EF9-4221-81DF-70D37796B9E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727781" y="749120"/>
            <a:ext cx="730250" cy="730250"/>
          </a:xfrm>
          <a:prstGeom prst="rect">
            <a:avLst/>
          </a:prstGeom>
        </p:spPr>
      </p:pic>
    </p:spTree>
    <p:extLst>
      <p:ext uri="{BB962C8B-B14F-4D97-AF65-F5344CB8AC3E}">
        <p14:creationId xmlns:p14="http://schemas.microsoft.com/office/powerpoint/2010/main" val="40450267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8"/>
                                        </p:tgtEl>
                                      </p:cBhvr>
                                    </p:cmd>
                                  </p:childTnLst>
                                </p:cTn>
                              </p:par>
                            </p:childTnLst>
                          </p:cTn>
                        </p:par>
                      </p:childTnLst>
                    </p:cTn>
                  </p:par>
                </p:childTnLst>
              </p:cTn>
              <p:nextCondLst>
                <p:cond evt="onClick" delay="0">
                  <p:tgtEl>
                    <p:spTgt spid="38"/>
                  </p:tgtEl>
                </p:cond>
              </p:nextCondLst>
            </p:seq>
            <p:audio>
              <p:cMediaNode>
                <p:cTn id="7" fill="hold" display="0">
                  <p:stCondLst>
                    <p:cond delay="indefinite"/>
                  </p:stCondLst>
                  <p:endCondLst>
                    <p:cond evt="onStopAudio" delay="0">
                      <p:tgtEl>
                        <p:sldTgt/>
                      </p:tgtEl>
                    </p:cond>
                  </p:endCondLst>
                </p:cTn>
                <p:tgtEl>
                  <p:spTgt spid="3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descr="C:\Users\Administrator\Dropbox\03 Archives\Tanya\Armagh High School\Virtual Open Night\Art,Music and Drama\Sasha professional.jpg"/>
          <p:cNvPicPr>
            <a:picLocks noChangeAspect="1" noChangeArrowheads="1"/>
          </p:cNvPicPr>
          <p:nvPr/>
        </p:nvPicPr>
        <p:blipFill rotWithShape="1">
          <a:blip r:embed="rId4">
            <a:extLst>
              <a:ext uri="{28A0092B-C50C-407E-A947-70E740481C1C}">
                <a14:useLocalDpi xmlns:a14="http://schemas.microsoft.com/office/drawing/2010/main" val="0"/>
              </a:ext>
            </a:extLst>
          </a:blip>
          <a:srcRect t="6899" r="5607" b="8398"/>
          <a:stretch/>
        </p:blipFill>
        <p:spPr bwMode="auto">
          <a:xfrm>
            <a:off x="5709887" y="3081647"/>
            <a:ext cx="2710741" cy="364873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8420628" y="5965372"/>
            <a:ext cx="3790404" cy="775504"/>
          </a:xfrm>
          <a:prstGeom prst="rect">
            <a:avLst/>
          </a:prstGeom>
          <a:solidFill>
            <a:srgbClr val="C0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prstClr val="white"/>
              </a:solidFill>
            </a:endParaRPr>
          </a:p>
        </p:txBody>
      </p:sp>
      <p:sp>
        <p:nvSpPr>
          <p:cNvPr id="8" name="Rectangle 7"/>
          <p:cNvSpPr/>
          <p:nvPr/>
        </p:nvSpPr>
        <p:spPr>
          <a:xfrm>
            <a:off x="0" y="677009"/>
            <a:ext cx="11043139" cy="398585"/>
          </a:xfrm>
          <a:prstGeom prst="rect">
            <a:avLst/>
          </a:prstGeom>
          <a:solidFill>
            <a:srgbClr val="C0C0C0"/>
          </a:solidFill>
          <a:ln w="0">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IE">
              <a:solidFill>
                <a:prstClr val="black"/>
              </a:solidFill>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5863" y="103643"/>
            <a:ext cx="7278687"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134" t="19570" r="32784" b="30341"/>
          <a:stretch/>
        </p:blipFill>
        <p:spPr bwMode="auto">
          <a:xfrm>
            <a:off x="238001" y="4144883"/>
            <a:ext cx="3255181" cy="2127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39669" y="1182758"/>
            <a:ext cx="11519511" cy="830997"/>
          </a:xfrm>
          <a:prstGeom prst="rect">
            <a:avLst/>
          </a:prstGeom>
          <a:noFill/>
        </p:spPr>
        <p:txBody>
          <a:bodyPr wrap="square" lIns="91440" tIns="45720" rIns="91440" bIns="45720" rtlCol="0" anchor="t">
            <a:spAutoFit/>
          </a:bodyPr>
          <a:lstStyle/>
          <a:p>
            <a:r>
              <a:rPr lang="en-IE" sz="1600"/>
              <a:t>GCSE art and design is a coursework based subject. You will explore the visual language and learn to communicate through images. You will research a wide variety of artists and create 2 final pieces throughout the two year course. GCSE art and design is a really busy course and is very rewarding with an exhibition at the end of year 12.</a:t>
            </a:r>
          </a:p>
        </p:txBody>
      </p:sp>
      <p:pic>
        <p:nvPicPr>
          <p:cNvPr id="17" name="Picture 8"/>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225" t="1150" b="3229"/>
          <a:stretch/>
        </p:blipFill>
        <p:spPr bwMode="auto">
          <a:xfrm rot="5400000">
            <a:off x="7934927" y="2499846"/>
            <a:ext cx="3173374" cy="2068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62443" y="2879678"/>
            <a:ext cx="3543359" cy="3543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0495" y="2427091"/>
            <a:ext cx="2452688" cy="163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5400000">
            <a:off x="3067544" y="4187469"/>
            <a:ext cx="3064088" cy="204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3493182" y="3310590"/>
            <a:ext cx="1965201" cy="369332"/>
          </a:xfrm>
          <a:prstGeom prst="rect">
            <a:avLst/>
          </a:prstGeom>
          <a:noFill/>
        </p:spPr>
        <p:txBody>
          <a:bodyPr wrap="square" rtlCol="0">
            <a:spAutoFit/>
          </a:bodyPr>
          <a:lstStyle/>
          <a:p>
            <a:r>
              <a:rPr lang="en-IE">
                <a:solidFill>
                  <a:srgbClr val="7030A0"/>
                </a:solidFill>
                <a:latin typeface="Century Gothic" panose="020B0502020202020204" pitchFamily="34" charset="0"/>
              </a:rPr>
              <a:t>Develop ideas</a:t>
            </a:r>
          </a:p>
        </p:txBody>
      </p:sp>
      <p:sp>
        <p:nvSpPr>
          <p:cNvPr id="23" name="TextBox 22"/>
          <p:cNvSpPr txBox="1"/>
          <p:nvPr/>
        </p:nvSpPr>
        <p:spPr>
          <a:xfrm>
            <a:off x="8487117" y="5179803"/>
            <a:ext cx="1965201" cy="369332"/>
          </a:xfrm>
          <a:prstGeom prst="rect">
            <a:avLst/>
          </a:prstGeom>
          <a:noFill/>
        </p:spPr>
        <p:txBody>
          <a:bodyPr wrap="square" rtlCol="0">
            <a:spAutoFit/>
          </a:bodyPr>
          <a:lstStyle/>
          <a:p>
            <a:r>
              <a:rPr lang="en-IE">
                <a:solidFill>
                  <a:srgbClr val="7030A0"/>
                </a:solidFill>
                <a:latin typeface="Century Gothic" panose="020B0502020202020204" pitchFamily="34" charset="0"/>
              </a:rPr>
              <a:t>Experiment</a:t>
            </a:r>
          </a:p>
        </p:txBody>
      </p:sp>
      <p:sp>
        <p:nvSpPr>
          <p:cNvPr id="24" name="TextBox 23"/>
          <p:cNvSpPr txBox="1"/>
          <p:nvPr/>
        </p:nvSpPr>
        <p:spPr>
          <a:xfrm>
            <a:off x="1494972" y="6371544"/>
            <a:ext cx="2303012" cy="369332"/>
          </a:xfrm>
          <a:prstGeom prst="rect">
            <a:avLst/>
          </a:prstGeom>
          <a:noFill/>
        </p:spPr>
        <p:txBody>
          <a:bodyPr wrap="square" rtlCol="0">
            <a:spAutoFit/>
          </a:bodyPr>
          <a:lstStyle/>
          <a:p>
            <a:r>
              <a:rPr lang="en-IE">
                <a:solidFill>
                  <a:srgbClr val="7030A0"/>
                </a:solidFill>
                <a:latin typeface="Century Gothic" panose="020B0502020202020204" pitchFamily="34" charset="0"/>
              </a:rPr>
              <a:t>Explore materials</a:t>
            </a:r>
          </a:p>
        </p:txBody>
      </p:sp>
      <p:sp>
        <p:nvSpPr>
          <p:cNvPr id="25" name="TextBox 24"/>
          <p:cNvSpPr txBox="1"/>
          <p:nvPr/>
        </p:nvSpPr>
        <p:spPr>
          <a:xfrm>
            <a:off x="116114" y="2510346"/>
            <a:ext cx="1965201" cy="369332"/>
          </a:xfrm>
          <a:prstGeom prst="rect">
            <a:avLst/>
          </a:prstGeom>
          <a:noFill/>
        </p:spPr>
        <p:txBody>
          <a:bodyPr wrap="square" rtlCol="0">
            <a:spAutoFit/>
          </a:bodyPr>
          <a:lstStyle/>
          <a:p>
            <a:r>
              <a:rPr lang="en-IE">
                <a:solidFill>
                  <a:srgbClr val="7030A0"/>
                </a:solidFill>
                <a:latin typeface="Century Gothic" panose="020B0502020202020204" pitchFamily="34" charset="0"/>
              </a:rPr>
              <a:t>Record</a:t>
            </a:r>
          </a:p>
        </p:txBody>
      </p:sp>
      <p:grpSp>
        <p:nvGrpSpPr>
          <p:cNvPr id="21" name="Group 20"/>
          <p:cNvGrpSpPr/>
          <p:nvPr/>
        </p:nvGrpSpPr>
        <p:grpSpPr>
          <a:xfrm>
            <a:off x="9490768" y="6070326"/>
            <a:ext cx="1771680" cy="981256"/>
            <a:chOff x="9219653" y="6088112"/>
            <a:chExt cx="1771680" cy="981256"/>
          </a:xfrm>
        </p:grpSpPr>
        <p:sp>
          <p:nvSpPr>
            <p:cNvPr id="13" name="TextBox 12"/>
            <p:cNvSpPr txBox="1"/>
            <p:nvPr/>
          </p:nvSpPr>
          <p:spPr>
            <a:xfrm>
              <a:off x="9219653" y="6088112"/>
              <a:ext cx="1470460" cy="369332"/>
            </a:xfrm>
            <a:prstGeom prst="rect">
              <a:avLst/>
            </a:prstGeom>
            <a:noFill/>
          </p:spPr>
          <p:txBody>
            <a:bodyPr wrap="square" rtlCol="0">
              <a:spAutoFit/>
            </a:bodyPr>
            <a:lstStyle/>
            <a:p>
              <a:r>
                <a:rPr lang="en-IE" b="1">
                  <a:solidFill>
                    <a:srgbClr val="7030A0"/>
                  </a:solidFill>
                  <a:latin typeface="Century Gothic" panose="020B0502020202020204" pitchFamily="34" charset="0"/>
                </a:rPr>
                <a:t>creative</a:t>
              </a:r>
            </a:p>
          </p:txBody>
        </p:sp>
        <p:sp>
          <p:nvSpPr>
            <p:cNvPr id="20" name="TextBox 19"/>
            <p:cNvSpPr txBox="1"/>
            <p:nvPr/>
          </p:nvSpPr>
          <p:spPr>
            <a:xfrm>
              <a:off x="9219653" y="6423037"/>
              <a:ext cx="1771680" cy="646331"/>
            </a:xfrm>
            <a:prstGeom prst="rect">
              <a:avLst/>
            </a:prstGeom>
            <a:noFill/>
          </p:spPr>
          <p:txBody>
            <a:bodyPr wrap="square" rtlCol="0">
              <a:spAutoFit/>
            </a:bodyPr>
            <a:lstStyle/>
            <a:p>
              <a:r>
                <a:rPr lang="en-IE" b="1">
                  <a:solidFill>
                    <a:srgbClr val="7030A0"/>
                  </a:solidFill>
                  <a:latin typeface="Century Gothic" panose="020B0502020202020204" pitchFamily="34" charset="0"/>
                </a:rPr>
                <a:t>confident</a:t>
              </a:r>
            </a:p>
            <a:p>
              <a:endParaRPr lang="en-IE">
                <a:solidFill>
                  <a:prstClr val="black"/>
                </a:solidFill>
              </a:endParaRPr>
            </a:p>
          </p:txBody>
        </p:sp>
      </p:grpSp>
      <p:sp>
        <p:nvSpPr>
          <p:cNvPr id="30" name="TextBox 29"/>
          <p:cNvSpPr txBox="1"/>
          <p:nvPr/>
        </p:nvSpPr>
        <p:spPr>
          <a:xfrm>
            <a:off x="10556112" y="1931733"/>
            <a:ext cx="1965201" cy="646331"/>
          </a:xfrm>
          <a:prstGeom prst="rect">
            <a:avLst/>
          </a:prstGeom>
          <a:noFill/>
        </p:spPr>
        <p:txBody>
          <a:bodyPr wrap="square" rtlCol="0">
            <a:spAutoFit/>
          </a:bodyPr>
          <a:lstStyle/>
          <a:p>
            <a:r>
              <a:rPr lang="en-IE">
                <a:solidFill>
                  <a:srgbClr val="7030A0"/>
                </a:solidFill>
                <a:latin typeface="Century Gothic" panose="020B0502020202020204" pitchFamily="34" charset="0"/>
              </a:rPr>
              <a:t>Present</a:t>
            </a:r>
          </a:p>
          <a:p>
            <a:r>
              <a:rPr lang="en-IE">
                <a:solidFill>
                  <a:srgbClr val="7030A0"/>
                </a:solidFill>
                <a:latin typeface="Century Gothic" panose="020B0502020202020204" pitchFamily="34" charset="0"/>
              </a:rPr>
              <a:t>ideas</a:t>
            </a:r>
          </a:p>
        </p:txBody>
      </p:sp>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59477" y="1995291"/>
            <a:ext cx="4846637" cy="1249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68907" y="5667096"/>
            <a:ext cx="1816100" cy="186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738339" y="2652992"/>
            <a:ext cx="609600" cy="609600"/>
          </a:xfrm>
          <a:prstGeom prst="rect">
            <a:avLst/>
          </a:prstGeom>
        </p:spPr>
      </p:pic>
    </p:spTree>
    <p:extLst>
      <p:ext uri="{BB962C8B-B14F-4D97-AF65-F5344CB8AC3E}">
        <p14:creationId xmlns:p14="http://schemas.microsoft.com/office/powerpoint/2010/main" val="5708306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834"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67B73-E0C6-47DA-9491-0D69AF389A9B}"/>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8043303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FCAF4-CB9D-4A46-8C38-A3022B605585}"/>
              </a:ext>
            </a:extLst>
          </p:cNvPr>
          <p:cNvSpPr>
            <a:spLocks noGrp="1"/>
          </p:cNvSpPr>
          <p:nvPr>
            <p:ph type="title"/>
          </p:nvPr>
        </p:nvSpPr>
        <p:spPr>
          <a:xfrm>
            <a:off x="577042" y="169191"/>
            <a:ext cx="3505495" cy="1622321"/>
          </a:xfrm>
        </p:spPr>
        <p:txBody>
          <a:bodyPr vert="horz" lIns="91440" tIns="45720" rIns="91440" bIns="45720" rtlCol="0" anchor="ctr">
            <a:normAutofit/>
          </a:bodyPr>
          <a:lstStyle/>
          <a:p>
            <a:r>
              <a:rPr lang="en-US" b="1" kern="1200">
                <a:latin typeface="+mj-lt"/>
                <a:ea typeface="+mj-ea"/>
                <a:cs typeface="+mj-cs"/>
              </a:rPr>
              <a:t>Occupational Studies</a:t>
            </a:r>
            <a:endParaRPr lang="en-US" b="1" kern="1200">
              <a:latin typeface="+mj-lt"/>
              <a:cs typeface="Calibri Light"/>
            </a:endParaRPr>
          </a:p>
        </p:txBody>
      </p:sp>
      <p:sp>
        <p:nvSpPr>
          <p:cNvPr id="3" name="TextBox 2">
            <a:extLst>
              <a:ext uri="{FF2B5EF4-FFF2-40B4-BE49-F238E27FC236}">
                <a16:creationId xmlns:a16="http://schemas.microsoft.com/office/drawing/2014/main" id="{82CD849E-ABB2-4864-A5A7-4FCEB13A410C}"/>
              </a:ext>
            </a:extLst>
          </p:cNvPr>
          <p:cNvSpPr txBox="1"/>
          <p:nvPr/>
        </p:nvSpPr>
        <p:spPr>
          <a:xfrm>
            <a:off x="145724" y="1719533"/>
            <a:ext cx="4555040" cy="4662437"/>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indent="-228600">
              <a:lnSpc>
                <a:spcPct val="90000"/>
              </a:lnSpc>
              <a:spcAft>
                <a:spcPts val="600"/>
              </a:spcAft>
              <a:buFont typeface="Arial" panose="020B0604020202020204" pitchFamily="34" charset="0"/>
              <a:buChar char="•"/>
            </a:pPr>
            <a:r>
              <a:rPr lang="en-US">
                <a:solidFill>
                  <a:srgbClr val="C00000"/>
                </a:solidFill>
                <a:latin typeface="Comic Sans MS"/>
              </a:rPr>
              <a:t>This is a 'hands on' course, which allows you to  develop your skills in a more practical, occupational environment. You will study at the Southern Regional College one day a week.</a:t>
            </a:r>
            <a:endParaRPr lang="en-US">
              <a:solidFill>
                <a:srgbClr val="C00000"/>
              </a:solidFill>
              <a:latin typeface="Comic Sans MS"/>
              <a:cs typeface="Calibri"/>
            </a:endParaRPr>
          </a:p>
          <a:p>
            <a:pPr indent="-228600">
              <a:lnSpc>
                <a:spcPct val="90000"/>
              </a:lnSpc>
              <a:spcAft>
                <a:spcPts val="600"/>
              </a:spcAft>
              <a:buFont typeface="Arial" panose="020B0604020202020204" pitchFamily="34" charset="0"/>
              <a:buChar char="•"/>
            </a:pPr>
            <a:r>
              <a:rPr lang="en-US">
                <a:solidFill>
                  <a:srgbClr val="C00000"/>
                </a:solidFill>
                <a:latin typeface="Comic Sans MS"/>
              </a:rPr>
              <a:t>There are 6 possible pathways of study and over the 2 years you will study 4 subjects from 2 of the pathways.</a:t>
            </a:r>
          </a:p>
          <a:p>
            <a:pPr indent="-228600">
              <a:lnSpc>
                <a:spcPct val="90000"/>
              </a:lnSpc>
              <a:spcAft>
                <a:spcPts val="600"/>
              </a:spcAft>
              <a:buFont typeface="Arial" panose="020B0604020202020204" pitchFamily="34" charset="0"/>
              <a:buChar char="•"/>
            </a:pPr>
            <a:endParaRPr lang="en-US">
              <a:solidFill>
                <a:srgbClr val="C00000"/>
              </a:solidFill>
              <a:cs typeface="Calibri"/>
            </a:endParaRPr>
          </a:p>
        </p:txBody>
      </p:sp>
      <p:sp>
        <p:nvSpPr>
          <p:cNvPr id="19" name="Rectangle 1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53087B6-5A1A-4666-BF9C-A03597D2E08A}"/>
              </a:ext>
            </a:extLst>
          </p:cNvPr>
          <p:cNvSpPr txBox="1"/>
          <p:nvPr/>
        </p:nvSpPr>
        <p:spPr>
          <a:xfrm>
            <a:off x="6003985" y="294160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GB">
                <a:cs typeface="Calibri"/>
              </a:rPr>
              <a:t>Construction</a:t>
            </a:r>
          </a:p>
        </p:txBody>
      </p:sp>
      <p:sp>
        <p:nvSpPr>
          <p:cNvPr id="9" name="TextBox 8">
            <a:extLst>
              <a:ext uri="{FF2B5EF4-FFF2-40B4-BE49-F238E27FC236}">
                <a16:creationId xmlns:a16="http://schemas.microsoft.com/office/drawing/2014/main" id="{2B5098B8-3763-4D62-9205-4C75B0FD58BB}"/>
              </a:ext>
            </a:extLst>
          </p:cNvPr>
          <p:cNvSpPr txBox="1"/>
          <p:nvPr/>
        </p:nvSpPr>
        <p:spPr>
          <a:xfrm>
            <a:off x="7427343" y="2941607"/>
            <a:ext cx="1664899" cy="7232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GB">
                <a:cs typeface="Calibri"/>
              </a:rPr>
              <a:t>Environment</a:t>
            </a:r>
          </a:p>
          <a:p>
            <a:pPr>
              <a:spcAft>
                <a:spcPts val="600"/>
              </a:spcAft>
            </a:pPr>
            <a:r>
              <a:rPr lang="en-GB">
                <a:cs typeface="Calibri"/>
              </a:rPr>
              <a:t>And Society</a:t>
            </a:r>
          </a:p>
        </p:txBody>
      </p:sp>
      <p:sp>
        <p:nvSpPr>
          <p:cNvPr id="10" name="TextBox 9">
            <a:extLst>
              <a:ext uri="{FF2B5EF4-FFF2-40B4-BE49-F238E27FC236}">
                <a16:creationId xmlns:a16="http://schemas.microsoft.com/office/drawing/2014/main" id="{CC911036-E15D-41EB-9AB3-2C07C4CBBB16}"/>
              </a:ext>
            </a:extLst>
          </p:cNvPr>
          <p:cNvSpPr txBox="1"/>
          <p:nvPr/>
        </p:nvSpPr>
        <p:spPr>
          <a:xfrm>
            <a:off x="9167004" y="2941608"/>
            <a:ext cx="2958860" cy="7232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GB">
                <a:cs typeface="Calibri"/>
              </a:rPr>
              <a:t>Engineering and </a:t>
            </a:r>
          </a:p>
          <a:p>
            <a:pPr>
              <a:spcAft>
                <a:spcPts val="600"/>
              </a:spcAft>
            </a:pPr>
            <a:r>
              <a:rPr lang="en-GB">
                <a:cs typeface="Calibri"/>
              </a:rPr>
              <a:t>Engineering Services</a:t>
            </a:r>
          </a:p>
        </p:txBody>
      </p:sp>
      <p:graphicFrame>
        <p:nvGraphicFramePr>
          <p:cNvPr id="14" name="Table 13">
            <a:extLst>
              <a:ext uri="{FF2B5EF4-FFF2-40B4-BE49-F238E27FC236}">
                <a16:creationId xmlns:a16="http://schemas.microsoft.com/office/drawing/2014/main" id="{1EA1321A-D4C1-49F7-B158-D1BB6E4395CD}"/>
              </a:ext>
            </a:extLst>
          </p:cNvPr>
          <p:cNvGraphicFramePr>
            <a:graphicFrameLocks noGrp="1"/>
          </p:cNvGraphicFramePr>
          <p:nvPr>
            <p:extLst>
              <p:ext uri="{D42A27DB-BD31-4B8C-83A1-F6EECF244321}">
                <p14:modId xmlns:p14="http://schemas.microsoft.com/office/powerpoint/2010/main" val="2625287003"/>
              </p:ext>
            </p:extLst>
          </p:nvPr>
        </p:nvGraphicFramePr>
        <p:xfrm>
          <a:off x="5405887" y="1236452"/>
          <a:ext cx="6207910" cy="2818106"/>
        </p:xfrm>
        <a:graphic>
          <a:graphicData uri="http://schemas.openxmlformats.org/drawingml/2006/table">
            <a:tbl>
              <a:tblPr firstRow="1" firstCol="1" bandRow="1">
                <a:tableStyleId>{5C22544A-7EE6-4342-B048-85BDC9FD1C3A}</a:tableStyleId>
              </a:tblPr>
              <a:tblGrid>
                <a:gridCol w="25400">
                  <a:extLst>
                    <a:ext uri="{9D8B030D-6E8A-4147-A177-3AD203B41FA5}">
                      <a16:colId xmlns:a16="http://schemas.microsoft.com/office/drawing/2014/main" val="1633408881"/>
                    </a:ext>
                  </a:extLst>
                </a:gridCol>
                <a:gridCol w="1126477">
                  <a:extLst>
                    <a:ext uri="{9D8B030D-6E8A-4147-A177-3AD203B41FA5}">
                      <a16:colId xmlns:a16="http://schemas.microsoft.com/office/drawing/2014/main" val="3378423790"/>
                    </a:ext>
                  </a:extLst>
                </a:gridCol>
                <a:gridCol w="342122">
                  <a:extLst>
                    <a:ext uri="{9D8B030D-6E8A-4147-A177-3AD203B41FA5}">
                      <a16:colId xmlns:a16="http://schemas.microsoft.com/office/drawing/2014/main" val="1457636040"/>
                    </a:ext>
                  </a:extLst>
                </a:gridCol>
                <a:gridCol w="503225">
                  <a:extLst>
                    <a:ext uri="{9D8B030D-6E8A-4147-A177-3AD203B41FA5}">
                      <a16:colId xmlns:a16="http://schemas.microsoft.com/office/drawing/2014/main" val="2664799428"/>
                    </a:ext>
                  </a:extLst>
                </a:gridCol>
                <a:gridCol w="112800">
                  <a:extLst>
                    <a:ext uri="{9D8B030D-6E8A-4147-A177-3AD203B41FA5}">
                      <a16:colId xmlns:a16="http://schemas.microsoft.com/office/drawing/2014/main" val="841569369"/>
                    </a:ext>
                  </a:extLst>
                </a:gridCol>
                <a:gridCol w="956592">
                  <a:extLst>
                    <a:ext uri="{9D8B030D-6E8A-4147-A177-3AD203B41FA5}">
                      <a16:colId xmlns:a16="http://schemas.microsoft.com/office/drawing/2014/main" val="577700130"/>
                    </a:ext>
                  </a:extLst>
                </a:gridCol>
                <a:gridCol w="112800">
                  <a:extLst>
                    <a:ext uri="{9D8B030D-6E8A-4147-A177-3AD203B41FA5}">
                      <a16:colId xmlns:a16="http://schemas.microsoft.com/office/drawing/2014/main" val="2515411925"/>
                    </a:ext>
                  </a:extLst>
                </a:gridCol>
                <a:gridCol w="898628">
                  <a:extLst>
                    <a:ext uri="{9D8B030D-6E8A-4147-A177-3AD203B41FA5}">
                      <a16:colId xmlns:a16="http://schemas.microsoft.com/office/drawing/2014/main" val="4246979716"/>
                    </a:ext>
                  </a:extLst>
                </a:gridCol>
                <a:gridCol w="112800">
                  <a:extLst>
                    <a:ext uri="{9D8B030D-6E8A-4147-A177-3AD203B41FA5}">
                      <a16:colId xmlns:a16="http://schemas.microsoft.com/office/drawing/2014/main" val="3817654902"/>
                    </a:ext>
                  </a:extLst>
                </a:gridCol>
                <a:gridCol w="958821">
                  <a:extLst>
                    <a:ext uri="{9D8B030D-6E8A-4147-A177-3AD203B41FA5}">
                      <a16:colId xmlns:a16="http://schemas.microsoft.com/office/drawing/2014/main" val="901669501"/>
                    </a:ext>
                  </a:extLst>
                </a:gridCol>
                <a:gridCol w="112800">
                  <a:extLst>
                    <a:ext uri="{9D8B030D-6E8A-4147-A177-3AD203B41FA5}">
                      <a16:colId xmlns:a16="http://schemas.microsoft.com/office/drawing/2014/main" val="2953406489"/>
                    </a:ext>
                  </a:extLst>
                </a:gridCol>
                <a:gridCol w="945445">
                  <a:extLst>
                    <a:ext uri="{9D8B030D-6E8A-4147-A177-3AD203B41FA5}">
                      <a16:colId xmlns:a16="http://schemas.microsoft.com/office/drawing/2014/main" val="3812760478"/>
                    </a:ext>
                  </a:extLst>
                </a:gridCol>
              </a:tblGrid>
              <a:tr h="493628">
                <a:tc>
                  <a:txBody>
                    <a:bodyPr/>
                    <a:lstStyle/>
                    <a:p>
                      <a:pPr marL="0" rtl="0" latinLnBrk="0">
                        <a:lnSpc>
                          <a:spcPct val="115000"/>
                        </a:lnSpc>
                        <a:spcBef>
                          <a:spcPts val="0"/>
                        </a:spcBef>
                        <a:spcAft>
                          <a:spcPts val="0"/>
                        </a:spcAft>
                      </a:pPr>
                      <a:endParaRPr lang="en-GB" sz="1400">
                        <a:effectLst/>
                      </a:endParaRPr>
                    </a:p>
                  </a:txBody>
                  <a:tcPr marL="0" marR="0" marT="0" marB="0" anchor="ctr"/>
                </a:tc>
                <a:tc>
                  <a:txBody>
                    <a:bodyPr/>
                    <a:lstStyle/>
                    <a:p>
                      <a:pPr marL="0" rtl="0" latinLnBrk="0">
                        <a:lnSpc>
                          <a:spcPct val="115000"/>
                        </a:lnSpc>
                        <a:spcBef>
                          <a:spcPts val="0"/>
                        </a:spcBef>
                        <a:spcAft>
                          <a:spcPts val="0"/>
                        </a:spcAft>
                      </a:pPr>
                      <a:r>
                        <a:rPr lang="en-GB" sz="900" kern="1200">
                          <a:effectLst/>
                        </a:rPr>
                        <a:t>Business and Services</a:t>
                      </a:r>
                      <a:endParaRPr lang="en-GB" sz="1400">
                        <a:effectLst/>
                      </a:endParaRPr>
                    </a:p>
                  </a:txBody>
                  <a:tcPr marL="0" marR="0" marT="0" marB="0" anchor="ctr"/>
                </a:tc>
                <a:tc>
                  <a:txBody>
                    <a:bodyPr/>
                    <a:lstStyle/>
                    <a:p>
                      <a:pPr marL="0" rtl="0" latinLnBrk="0">
                        <a:lnSpc>
                          <a:spcPct val="115000"/>
                        </a:lnSpc>
                        <a:spcBef>
                          <a:spcPts val="0"/>
                        </a:spcBef>
                        <a:spcAft>
                          <a:spcPts val="0"/>
                        </a:spcAft>
                      </a:pPr>
                      <a:endParaRPr lang="en-GB" sz="1400">
                        <a:effectLst/>
                      </a:endParaRPr>
                    </a:p>
                  </a:txBody>
                  <a:tcPr marL="0" marR="0" marT="0" marB="0" anchor="ctr"/>
                </a:tc>
                <a:tc>
                  <a:txBody>
                    <a:bodyPr/>
                    <a:lstStyle/>
                    <a:p>
                      <a:pPr marL="0" rtl="0" latinLnBrk="0">
                        <a:lnSpc>
                          <a:spcPct val="115000"/>
                        </a:lnSpc>
                        <a:spcBef>
                          <a:spcPts val="0"/>
                        </a:spcBef>
                        <a:spcAft>
                          <a:spcPts val="0"/>
                        </a:spcAft>
                      </a:pPr>
                      <a:r>
                        <a:rPr lang="en-GB" sz="900" kern="1200">
                          <a:effectLst/>
                        </a:rPr>
                        <a:t>Construction</a:t>
                      </a:r>
                      <a:endParaRPr lang="en-GB" sz="1400">
                        <a:effectLst/>
                      </a:endParaRPr>
                    </a:p>
                  </a:txBody>
                  <a:tcPr marL="0" marR="0" marT="0" marB="0" anchor="ctr"/>
                </a:tc>
                <a:tc>
                  <a:txBody>
                    <a:bodyPr/>
                    <a:lstStyle/>
                    <a:p>
                      <a:pPr marL="0" rtl="0" latinLnBrk="0">
                        <a:lnSpc>
                          <a:spcPct val="115000"/>
                        </a:lnSpc>
                        <a:spcBef>
                          <a:spcPts val="0"/>
                        </a:spcBef>
                        <a:spcAft>
                          <a:spcPts val="0"/>
                        </a:spcAft>
                      </a:pPr>
                      <a:endParaRPr lang="en-GB" sz="1400">
                        <a:effectLst/>
                      </a:endParaRPr>
                    </a:p>
                  </a:txBody>
                  <a:tcPr marL="0" marR="0" marT="0" marB="0" anchor="ctr"/>
                </a:tc>
                <a:tc>
                  <a:txBody>
                    <a:bodyPr/>
                    <a:lstStyle/>
                    <a:p>
                      <a:pPr marL="0" rtl="0" latinLnBrk="0">
                        <a:lnSpc>
                          <a:spcPct val="115000"/>
                        </a:lnSpc>
                        <a:spcBef>
                          <a:spcPts val="0"/>
                        </a:spcBef>
                        <a:spcAft>
                          <a:spcPts val="0"/>
                        </a:spcAft>
                      </a:pPr>
                      <a:r>
                        <a:rPr lang="en-GB" sz="900" kern="1200">
                          <a:effectLst/>
                        </a:rPr>
                        <a:t>Design and Creativity</a:t>
                      </a:r>
                      <a:endParaRPr lang="en-GB" sz="1400">
                        <a:effectLst/>
                      </a:endParaRPr>
                    </a:p>
                  </a:txBody>
                  <a:tcPr marL="0" marR="0" marT="0" marB="0" anchor="ctr"/>
                </a:tc>
                <a:tc>
                  <a:txBody>
                    <a:bodyPr/>
                    <a:lstStyle/>
                    <a:p>
                      <a:pPr marL="0" rtl="0" latinLnBrk="0">
                        <a:lnSpc>
                          <a:spcPct val="115000"/>
                        </a:lnSpc>
                        <a:spcBef>
                          <a:spcPts val="0"/>
                        </a:spcBef>
                        <a:spcAft>
                          <a:spcPts val="0"/>
                        </a:spcAft>
                      </a:pPr>
                      <a:endParaRPr lang="en-GB" sz="1400">
                        <a:effectLst/>
                      </a:endParaRPr>
                    </a:p>
                  </a:txBody>
                  <a:tcPr marL="0" marR="0" marT="0" marB="0" anchor="ctr"/>
                </a:tc>
                <a:tc>
                  <a:txBody>
                    <a:bodyPr/>
                    <a:lstStyle/>
                    <a:p>
                      <a:pPr marL="0" rtl="0" latinLnBrk="0">
                        <a:lnSpc>
                          <a:spcPct val="115000"/>
                        </a:lnSpc>
                        <a:spcBef>
                          <a:spcPts val="0"/>
                        </a:spcBef>
                        <a:spcAft>
                          <a:spcPts val="0"/>
                        </a:spcAft>
                      </a:pPr>
                      <a:r>
                        <a:rPr lang="en-GB" sz="900" kern="1200">
                          <a:effectLst/>
                        </a:rPr>
                        <a:t>Engineering and Engineering </a:t>
                      </a:r>
                      <a:endParaRPr lang="en-GB" sz="1400">
                        <a:effectLst/>
                      </a:endParaRPr>
                    </a:p>
                    <a:p>
                      <a:pPr marL="0" rtl="0" latinLnBrk="0">
                        <a:lnSpc>
                          <a:spcPct val="115000"/>
                        </a:lnSpc>
                        <a:spcBef>
                          <a:spcPts val="0"/>
                        </a:spcBef>
                        <a:spcAft>
                          <a:spcPts val="0"/>
                        </a:spcAft>
                      </a:pPr>
                      <a:r>
                        <a:rPr lang="en-GB" sz="900" kern="1200">
                          <a:effectLst/>
                        </a:rPr>
                        <a:t>services</a:t>
                      </a:r>
                      <a:endParaRPr lang="en-GB" sz="1400">
                        <a:effectLst/>
                      </a:endParaRPr>
                    </a:p>
                  </a:txBody>
                  <a:tcPr marL="0" marR="0" marT="0" marB="0" anchor="ctr"/>
                </a:tc>
                <a:tc>
                  <a:txBody>
                    <a:bodyPr/>
                    <a:lstStyle/>
                    <a:p>
                      <a:pPr marL="0" rtl="0" latinLnBrk="0">
                        <a:lnSpc>
                          <a:spcPct val="115000"/>
                        </a:lnSpc>
                        <a:spcBef>
                          <a:spcPts val="0"/>
                        </a:spcBef>
                        <a:spcAft>
                          <a:spcPts val="0"/>
                        </a:spcAft>
                      </a:pPr>
                      <a:endParaRPr lang="en-GB" sz="1400">
                        <a:effectLst/>
                      </a:endParaRPr>
                    </a:p>
                  </a:txBody>
                  <a:tcPr marL="0" marR="0" marT="0" marB="0" anchor="ctr"/>
                </a:tc>
                <a:tc>
                  <a:txBody>
                    <a:bodyPr/>
                    <a:lstStyle/>
                    <a:p>
                      <a:pPr marL="0" rtl="0" latinLnBrk="0">
                        <a:lnSpc>
                          <a:spcPct val="115000"/>
                        </a:lnSpc>
                        <a:spcBef>
                          <a:spcPts val="0"/>
                        </a:spcBef>
                        <a:spcAft>
                          <a:spcPts val="0"/>
                        </a:spcAft>
                      </a:pPr>
                      <a:r>
                        <a:rPr lang="en-GB" sz="900" kern="1200">
                          <a:effectLst/>
                        </a:rPr>
                        <a:t>Environment and Society</a:t>
                      </a:r>
                      <a:endParaRPr lang="en-GB" sz="1400">
                        <a:effectLst/>
                      </a:endParaRPr>
                    </a:p>
                  </a:txBody>
                  <a:tcPr marL="0" marR="0" marT="0" marB="0" anchor="ctr"/>
                </a:tc>
                <a:tc>
                  <a:txBody>
                    <a:bodyPr/>
                    <a:lstStyle/>
                    <a:p>
                      <a:pPr marL="0" rtl="0" latinLnBrk="0">
                        <a:lnSpc>
                          <a:spcPct val="115000"/>
                        </a:lnSpc>
                        <a:spcBef>
                          <a:spcPts val="0"/>
                        </a:spcBef>
                        <a:spcAft>
                          <a:spcPts val="0"/>
                        </a:spcAft>
                      </a:pPr>
                      <a:endParaRPr lang="en-GB" sz="1400">
                        <a:effectLst/>
                      </a:endParaRPr>
                    </a:p>
                  </a:txBody>
                  <a:tcPr marL="0" marR="0" marT="0" marB="0" anchor="ctr"/>
                </a:tc>
                <a:tc>
                  <a:txBody>
                    <a:bodyPr/>
                    <a:lstStyle/>
                    <a:p>
                      <a:pPr marL="0" rtl="0" latinLnBrk="0">
                        <a:lnSpc>
                          <a:spcPct val="115000"/>
                        </a:lnSpc>
                        <a:spcBef>
                          <a:spcPts val="0"/>
                        </a:spcBef>
                        <a:spcAft>
                          <a:spcPts val="0"/>
                        </a:spcAft>
                      </a:pPr>
                      <a:r>
                        <a:rPr lang="en-GB" sz="900" kern="1200">
                          <a:effectLst/>
                        </a:rPr>
                        <a:t>Technology and Innovation</a:t>
                      </a:r>
                      <a:endParaRPr lang="en-GB" sz="1400">
                        <a:effectLst/>
                      </a:endParaRPr>
                    </a:p>
                    <a:p>
                      <a:pPr marL="0" algn="ctr" rtl="0" eaLnBrk="1" latinLnBrk="0" hangingPunct="1">
                        <a:lnSpc>
                          <a:spcPct val="115000"/>
                        </a:lnSpc>
                        <a:spcBef>
                          <a:spcPts val="0"/>
                        </a:spcBef>
                        <a:spcAft>
                          <a:spcPts val="0"/>
                        </a:spcAft>
                      </a:pPr>
                      <a:endParaRPr lang="en-GB" sz="1400">
                        <a:effectLst/>
                      </a:endParaRPr>
                    </a:p>
                  </a:txBody>
                  <a:tcPr marL="0" marR="0" marT="0" marB="0" anchor="ctr"/>
                </a:tc>
                <a:extLst>
                  <a:ext uri="{0D108BD9-81ED-4DB2-BD59-A6C34878D82A}">
                    <a16:rowId xmlns:a16="http://schemas.microsoft.com/office/drawing/2014/main" val="3427849683"/>
                  </a:ext>
                </a:extLst>
              </a:tr>
              <a:tr h="382164">
                <a:tc>
                  <a:txBody>
                    <a:bodyPr/>
                    <a:lstStyle/>
                    <a:p>
                      <a:pPr marL="0" rtl="0" latinLnBrk="0">
                        <a:lnSpc>
                          <a:spcPct val="115000"/>
                        </a:lnSpc>
                        <a:spcBef>
                          <a:spcPts val="0"/>
                        </a:spcBef>
                        <a:spcAft>
                          <a:spcPts val="0"/>
                        </a:spcAft>
                      </a:pPr>
                      <a:endParaRPr lang="en-GB" sz="1400">
                        <a:effectLst/>
                      </a:endParaRPr>
                    </a:p>
                  </a:txBody>
                  <a:tcPr marL="0" marR="0" marT="0" marB="0" anchor="ctr"/>
                </a:tc>
                <a:tc>
                  <a:txBody>
                    <a:bodyPr/>
                    <a:lstStyle/>
                    <a:p>
                      <a:pPr marL="0" rtl="0" latinLnBrk="0">
                        <a:lnSpc>
                          <a:spcPct val="115000"/>
                        </a:lnSpc>
                        <a:spcBef>
                          <a:spcPts val="0"/>
                        </a:spcBef>
                        <a:spcAft>
                          <a:spcPts val="0"/>
                        </a:spcAft>
                      </a:pPr>
                      <a:r>
                        <a:rPr lang="en-GB" sz="700">
                          <a:effectLst/>
                        </a:rPr>
                        <a:t>Shampooing and Conditioning Treatments</a:t>
                      </a:r>
                      <a:endParaRPr lang="en-GB" sz="1400">
                        <a:effectLst/>
                      </a:endParaRPr>
                    </a:p>
                  </a:txBody>
                  <a:tcPr marL="0" marR="0" marT="0" marB="0" anchor="ctr"/>
                </a:tc>
                <a:tc>
                  <a:txBody>
                    <a:bodyPr/>
                    <a:lstStyle/>
                    <a:p>
                      <a:pPr marL="0" rtl="0" latinLnBrk="0">
                        <a:lnSpc>
                          <a:spcPct val="115000"/>
                        </a:lnSpc>
                        <a:spcBef>
                          <a:spcPts val="0"/>
                        </a:spcBef>
                        <a:spcAft>
                          <a:spcPts val="0"/>
                        </a:spcAft>
                      </a:pPr>
                      <a:endParaRPr lang="en-GB" sz="1400">
                        <a:effectLst/>
                      </a:endParaRPr>
                    </a:p>
                  </a:txBody>
                  <a:tcPr marL="0" marR="0" marT="0" marB="0" anchor="ctr"/>
                </a:tc>
                <a:tc>
                  <a:txBody>
                    <a:bodyPr/>
                    <a:lstStyle/>
                    <a:p>
                      <a:pPr marL="0" rtl="0" latinLnBrk="0">
                        <a:lnSpc>
                          <a:spcPct val="115000"/>
                        </a:lnSpc>
                        <a:spcBef>
                          <a:spcPts val="0"/>
                        </a:spcBef>
                        <a:spcAft>
                          <a:spcPts val="0"/>
                        </a:spcAft>
                      </a:pPr>
                      <a:r>
                        <a:rPr lang="en-GB" sz="700">
                          <a:effectLst/>
                        </a:rPr>
                        <a:t>Plumbing</a:t>
                      </a:r>
                      <a:endParaRPr lang="en-GB" sz="1400">
                        <a:effectLst/>
                      </a:endParaRPr>
                    </a:p>
                  </a:txBody>
                  <a:tcPr marL="0" marR="0" marT="0" marB="0" anchor="ctr"/>
                </a:tc>
                <a:tc>
                  <a:txBody>
                    <a:bodyPr/>
                    <a:lstStyle/>
                    <a:p>
                      <a:pPr marL="0" rtl="0" latinLnBrk="0">
                        <a:lnSpc>
                          <a:spcPct val="115000"/>
                        </a:lnSpc>
                        <a:spcBef>
                          <a:spcPts val="0"/>
                        </a:spcBef>
                        <a:spcAft>
                          <a:spcPts val="0"/>
                        </a:spcAft>
                      </a:pPr>
                      <a:endParaRPr lang="en-GB" sz="1400">
                        <a:effectLst/>
                      </a:endParaRPr>
                    </a:p>
                  </a:txBody>
                  <a:tcPr marL="0" marR="0" marT="0" marB="0" anchor="ctr"/>
                </a:tc>
                <a:tc>
                  <a:txBody>
                    <a:bodyPr/>
                    <a:lstStyle/>
                    <a:p>
                      <a:pPr marL="0" rtl="0" latinLnBrk="0">
                        <a:lnSpc>
                          <a:spcPct val="115000"/>
                        </a:lnSpc>
                        <a:spcBef>
                          <a:spcPts val="0"/>
                        </a:spcBef>
                        <a:spcAft>
                          <a:spcPts val="0"/>
                        </a:spcAft>
                      </a:pPr>
                      <a:r>
                        <a:rPr lang="en-GB" sz="700">
                          <a:effectLst/>
                        </a:rPr>
                        <a:t>Creative Styling using Blow Drying Techniques</a:t>
                      </a:r>
                      <a:endParaRPr lang="en-GB" sz="1400">
                        <a:effectLst/>
                      </a:endParaRPr>
                    </a:p>
                  </a:txBody>
                  <a:tcPr marL="0" marR="0" marT="0" marB="0" anchor="ctr"/>
                </a:tc>
                <a:tc>
                  <a:txBody>
                    <a:bodyPr/>
                    <a:lstStyle/>
                    <a:p>
                      <a:pPr marL="0" rtl="0" latinLnBrk="0">
                        <a:lnSpc>
                          <a:spcPct val="115000"/>
                        </a:lnSpc>
                        <a:spcBef>
                          <a:spcPts val="0"/>
                        </a:spcBef>
                        <a:spcAft>
                          <a:spcPts val="0"/>
                        </a:spcAft>
                      </a:pPr>
                      <a:endParaRPr lang="en-GB" sz="1400">
                        <a:effectLst/>
                      </a:endParaRPr>
                    </a:p>
                  </a:txBody>
                  <a:tcPr marL="0" marR="0" marT="0" marB="0" anchor="ctr"/>
                </a:tc>
                <a:tc>
                  <a:txBody>
                    <a:bodyPr/>
                    <a:lstStyle/>
                    <a:p>
                      <a:pPr marL="0" rtl="0" latinLnBrk="0">
                        <a:lnSpc>
                          <a:spcPct val="115000"/>
                        </a:lnSpc>
                        <a:spcBef>
                          <a:spcPts val="0"/>
                        </a:spcBef>
                        <a:spcAft>
                          <a:spcPts val="0"/>
                        </a:spcAft>
                      </a:pPr>
                      <a:r>
                        <a:rPr lang="en-GB" sz="700">
                          <a:effectLst/>
                        </a:rPr>
                        <a:t>Electrical Wiring </a:t>
                      </a:r>
                      <a:endParaRPr lang="en-GB" sz="1400">
                        <a:effectLst/>
                      </a:endParaRPr>
                    </a:p>
                    <a:p>
                      <a:pPr marL="0" rtl="0" latinLnBrk="0">
                        <a:lnSpc>
                          <a:spcPct val="115000"/>
                        </a:lnSpc>
                        <a:spcBef>
                          <a:spcPts val="0"/>
                        </a:spcBef>
                        <a:spcAft>
                          <a:spcPts val="0"/>
                        </a:spcAft>
                      </a:pPr>
                      <a:r>
                        <a:rPr lang="en-GB" sz="700">
                          <a:effectLst/>
                        </a:rPr>
                        <a:t>Installation</a:t>
                      </a:r>
                      <a:endParaRPr lang="en-GB" sz="1400">
                        <a:effectLst/>
                      </a:endParaRPr>
                    </a:p>
                  </a:txBody>
                  <a:tcPr marL="0" marR="0" marT="0" marB="0" anchor="ctr"/>
                </a:tc>
                <a:tc>
                  <a:txBody>
                    <a:bodyPr/>
                    <a:lstStyle/>
                    <a:p>
                      <a:pPr marL="0" rtl="0" latinLnBrk="0">
                        <a:lnSpc>
                          <a:spcPct val="115000"/>
                        </a:lnSpc>
                        <a:spcBef>
                          <a:spcPts val="0"/>
                        </a:spcBef>
                        <a:spcAft>
                          <a:spcPts val="0"/>
                        </a:spcAft>
                      </a:pPr>
                      <a:endParaRPr lang="en-GB" sz="1400">
                        <a:effectLst/>
                      </a:endParaRPr>
                    </a:p>
                  </a:txBody>
                  <a:tcPr marL="0" marR="0" marT="0" marB="0" anchor="ctr"/>
                </a:tc>
                <a:tc>
                  <a:txBody>
                    <a:bodyPr/>
                    <a:lstStyle/>
                    <a:p>
                      <a:pPr marL="0" rtl="0" latinLnBrk="0">
                        <a:lnSpc>
                          <a:spcPct val="115000"/>
                        </a:lnSpc>
                        <a:spcBef>
                          <a:spcPts val="0"/>
                        </a:spcBef>
                        <a:spcAft>
                          <a:spcPts val="0"/>
                        </a:spcAft>
                      </a:pPr>
                      <a:r>
                        <a:rPr lang="en-GB" sz="700">
                          <a:effectLst/>
                        </a:rPr>
                        <a:t>Reminiscence with Individuals in a care setting.</a:t>
                      </a:r>
                      <a:endParaRPr lang="en-GB" sz="1400">
                        <a:effectLst/>
                      </a:endParaRPr>
                    </a:p>
                  </a:txBody>
                  <a:tcPr marL="0" marR="0" marT="0" marB="0" anchor="ctr"/>
                </a:tc>
                <a:tc>
                  <a:txBody>
                    <a:bodyPr/>
                    <a:lstStyle/>
                    <a:p>
                      <a:pPr marL="0" rtl="0" latinLnBrk="0">
                        <a:lnSpc>
                          <a:spcPct val="115000"/>
                        </a:lnSpc>
                        <a:spcBef>
                          <a:spcPts val="0"/>
                        </a:spcBef>
                        <a:spcAft>
                          <a:spcPts val="0"/>
                        </a:spcAft>
                      </a:pPr>
                      <a:endParaRPr lang="en-GB" sz="1400">
                        <a:effectLst/>
                      </a:endParaRPr>
                    </a:p>
                  </a:txBody>
                  <a:tcPr marL="0" marR="0" marT="0" marB="0" anchor="ctr"/>
                </a:tc>
                <a:tc>
                  <a:txBody>
                    <a:bodyPr/>
                    <a:lstStyle/>
                    <a:p>
                      <a:pPr marL="0" rtl="0" latinLnBrk="0">
                        <a:lnSpc>
                          <a:spcPct val="115000"/>
                        </a:lnSpc>
                        <a:spcBef>
                          <a:spcPts val="0"/>
                        </a:spcBef>
                        <a:spcAft>
                          <a:spcPts val="0"/>
                        </a:spcAft>
                      </a:pPr>
                      <a:r>
                        <a:rPr lang="en-GB" sz="700">
                          <a:effectLst/>
                        </a:rPr>
                        <a:t>Carpentry and Joinery</a:t>
                      </a:r>
                      <a:endParaRPr lang="en-GB" sz="1400">
                        <a:effectLst/>
                      </a:endParaRPr>
                    </a:p>
                  </a:txBody>
                  <a:tcPr marL="0" marR="0" marT="0" marB="0" anchor="ctr"/>
                </a:tc>
                <a:extLst>
                  <a:ext uri="{0D108BD9-81ED-4DB2-BD59-A6C34878D82A}">
                    <a16:rowId xmlns:a16="http://schemas.microsoft.com/office/drawing/2014/main" val="498693532"/>
                  </a:ext>
                </a:extLst>
              </a:tr>
              <a:tr h="382164">
                <a:tc>
                  <a:txBody>
                    <a:bodyPr/>
                    <a:lstStyle/>
                    <a:p>
                      <a:pPr marL="0" rtl="0" latinLnBrk="0">
                        <a:lnSpc>
                          <a:spcPct val="115000"/>
                        </a:lnSpc>
                        <a:spcBef>
                          <a:spcPts val="0"/>
                        </a:spcBef>
                        <a:spcAft>
                          <a:spcPts val="0"/>
                        </a:spcAft>
                      </a:pPr>
                      <a:endParaRPr lang="en-GB" sz="1400">
                        <a:effectLst/>
                      </a:endParaRPr>
                    </a:p>
                  </a:txBody>
                  <a:tcPr marL="0" marR="0" marT="0" marB="0" anchor="ctr"/>
                </a:tc>
                <a:tc>
                  <a:txBody>
                    <a:bodyPr/>
                    <a:lstStyle/>
                    <a:p>
                      <a:pPr marL="0" rtl="0" latinLnBrk="0">
                        <a:lnSpc>
                          <a:spcPct val="115000"/>
                        </a:lnSpc>
                        <a:spcBef>
                          <a:spcPts val="0"/>
                        </a:spcBef>
                        <a:spcAft>
                          <a:spcPts val="0"/>
                        </a:spcAft>
                      </a:pPr>
                      <a:r>
                        <a:rPr lang="en-GB" sz="700">
                          <a:effectLst/>
                        </a:rPr>
                        <a:t>Creative Styling using Blow Drying Techniques</a:t>
                      </a:r>
                      <a:endParaRPr lang="en-GB" sz="1400">
                        <a:effectLst/>
                      </a:endParaRPr>
                    </a:p>
                  </a:txBody>
                  <a:tcPr marL="0" marR="0" marT="0" marB="0" anchor="ctr"/>
                </a:tc>
                <a:tc>
                  <a:txBody>
                    <a:bodyPr/>
                    <a:lstStyle/>
                    <a:p>
                      <a:pPr marL="0" rtl="0" latinLnBrk="0">
                        <a:lnSpc>
                          <a:spcPct val="115000"/>
                        </a:lnSpc>
                        <a:spcBef>
                          <a:spcPts val="0"/>
                        </a:spcBef>
                        <a:spcAft>
                          <a:spcPts val="0"/>
                        </a:spcAft>
                      </a:pPr>
                      <a:endParaRPr lang="en-GB" sz="1400">
                        <a:effectLst/>
                      </a:endParaRPr>
                    </a:p>
                  </a:txBody>
                  <a:tcPr marL="0" marR="0" marT="0" marB="0" anchor="ctr"/>
                </a:tc>
                <a:tc>
                  <a:txBody>
                    <a:bodyPr/>
                    <a:lstStyle/>
                    <a:p>
                      <a:pPr marL="0" rtl="0" latinLnBrk="0">
                        <a:lnSpc>
                          <a:spcPct val="115000"/>
                        </a:lnSpc>
                        <a:spcBef>
                          <a:spcPts val="0"/>
                        </a:spcBef>
                        <a:spcAft>
                          <a:spcPts val="0"/>
                        </a:spcAft>
                      </a:pPr>
                      <a:r>
                        <a:rPr lang="en-GB" sz="700">
                          <a:effectLst/>
                        </a:rPr>
                        <a:t>Tiling</a:t>
                      </a:r>
                      <a:endParaRPr lang="en-GB" sz="1400">
                        <a:effectLst/>
                      </a:endParaRPr>
                    </a:p>
                  </a:txBody>
                  <a:tcPr marL="0" marR="0" marT="0" marB="0" anchor="ctr"/>
                </a:tc>
                <a:tc>
                  <a:txBody>
                    <a:bodyPr/>
                    <a:lstStyle/>
                    <a:p>
                      <a:pPr marL="0" rtl="0" latinLnBrk="0">
                        <a:lnSpc>
                          <a:spcPct val="115000"/>
                        </a:lnSpc>
                        <a:spcBef>
                          <a:spcPts val="0"/>
                        </a:spcBef>
                        <a:spcAft>
                          <a:spcPts val="0"/>
                        </a:spcAft>
                      </a:pPr>
                      <a:endParaRPr lang="en-GB" sz="1400">
                        <a:effectLst/>
                      </a:endParaRPr>
                    </a:p>
                  </a:txBody>
                  <a:tcPr marL="0" marR="0" marT="0" marB="0" anchor="ctr"/>
                </a:tc>
                <a:tc>
                  <a:txBody>
                    <a:bodyPr/>
                    <a:lstStyle/>
                    <a:p>
                      <a:pPr marL="0" rtl="0" latinLnBrk="0">
                        <a:lnSpc>
                          <a:spcPct val="115000"/>
                        </a:lnSpc>
                        <a:spcBef>
                          <a:spcPts val="0"/>
                        </a:spcBef>
                        <a:spcAft>
                          <a:spcPts val="0"/>
                        </a:spcAft>
                      </a:pPr>
                      <a:r>
                        <a:rPr lang="en-GB" sz="700">
                          <a:effectLst/>
                        </a:rPr>
                        <a:t>Creating Hair Styling on Long Hair</a:t>
                      </a:r>
                      <a:endParaRPr lang="en-GB" sz="1400">
                        <a:effectLst/>
                      </a:endParaRPr>
                    </a:p>
                  </a:txBody>
                  <a:tcPr marL="0" marR="0" marT="0" marB="0" anchor="ctr"/>
                </a:tc>
                <a:tc>
                  <a:txBody>
                    <a:bodyPr/>
                    <a:lstStyle/>
                    <a:p>
                      <a:pPr marL="0" rtl="0" latinLnBrk="0">
                        <a:lnSpc>
                          <a:spcPct val="115000"/>
                        </a:lnSpc>
                        <a:spcBef>
                          <a:spcPts val="0"/>
                        </a:spcBef>
                        <a:spcAft>
                          <a:spcPts val="0"/>
                        </a:spcAft>
                      </a:pPr>
                      <a:endParaRPr lang="en-GB" sz="1400">
                        <a:effectLst/>
                      </a:endParaRPr>
                    </a:p>
                  </a:txBody>
                  <a:tcPr marL="0" marR="0" marT="0" marB="0" anchor="ctr"/>
                </a:tc>
                <a:tc>
                  <a:txBody>
                    <a:bodyPr/>
                    <a:lstStyle/>
                    <a:p>
                      <a:pPr marL="0" rtl="0" latinLnBrk="0">
                        <a:lnSpc>
                          <a:spcPct val="115000"/>
                        </a:lnSpc>
                        <a:spcBef>
                          <a:spcPts val="0"/>
                        </a:spcBef>
                        <a:spcAft>
                          <a:spcPts val="0"/>
                        </a:spcAft>
                      </a:pPr>
                      <a:r>
                        <a:rPr lang="en-GB" sz="700">
                          <a:effectLst/>
                        </a:rPr>
                        <a:t>Manufacturing </a:t>
                      </a:r>
                      <a:endParaRPr lang="en-GB" sz="1400">
                        <a:effectLst/>
                      </a:endParaRPr>
                    </a:p>
                    <a:p>
                      <a:pPr marL="0" rtl="0" latinLnBrk="0">
                        <a:lnSpc>
                          <a:spcPct val="115000"/>
                        </a:lnSpc>
                        <a:spcBef>
                          <a:spcPts val="0"/>
                        </a:spcBef>
                        <a:spcAft>
                          <a:spcPts val="0"/>
                        </a:spcAft>
                      </a:pPr>
                      <a:r>
                        <a:rPr lang="en-GB" sz="700">
                          <a:effectLst/>
                        </a:rPr>
                        <a:t>Techniques</a:t>
                      </a:r>
                      <a:endParaRPr lang="en-GB" sz="1400">
                        <a:effectLst/>
                      </a:endParaRPr>
                    </a:p>
                    <a:p>
                      <a:pPr marL="0" rtl="0" latinLnBrk="0">
                        <a:lnSpc>
                          <a:spcPct val="115000"/>
                        </a:lnSpc>
                        <a:spcBef>
                          <a:spcPts val="0"/>
                        </a:spcBef>
                        <a:spcAft>
                          <a:spcPts val="0"/>
                        </a:spcAft>
                      </a:pPr>
                      <a:r>
                        <a:rPr lang="en-GB" sz="700">
                          <a:effectLst/>
                        </a:rPr>
                        <a:t>- Sheet Metal Work</a:t>
                      </a:r>
                      <a:endParaRPr lang="en-GB" sz="1400">
                        <a:effectLst/>
                      </a:endParaRPr>
                    </a:p>
                  </a:txBody>
                  <a:tcPr marL="0" marR="0" marT="0" marB="0" anchor="ctr"/>
                </a:tc>
                <a:tc>
                  <a:txBody>
                    <a:bodyPr/>
                    <a:lstStyle/>
                    <a:p>
                      <a:pPr marL="0" rtl="0" latinLnBrk="0">
                        <a:lnSpc>
                          <a:spcPct val="115000"/>
                        </a:lnSpc>
                        <a:spcBef>
                          <a:spcPts val="0"/>
                        </a:spcBef>
                        <a:spcAft>
                          <a:spcPts val="0"/>
                        </a:spcAft>
                      </a:pPr>
                      <a:endParaRPr lang="en-GB" sz="1400">
                        <a:effectLst/>
                      </a:endParaRPr>
                    </a:p>
                  </a:txBody>
                  <a:tcPr marL="0" marR="0" marT="0" marB="0" anchor="ctr"/>
                </a:tc>
                <a:tc>
                  <a:txBody>
                    <a:bodyPr/>
                    <a:lstStyle/>
                    <a:p>
                      <a:pPr marL="0" rtl="0" latinLnBrk="0">
                        <a:lnSpc>
                          <a:spcPct val="115000"/>
                        </a:lnSpc>
                        <a:spcBef>
                          <a:spcPts val="0"/>
                        </a:spcBef>
                        <a:spcAft>
                          <a:spcPts val="0"/>
                        </a:spcAft>
                      </a:pPr>
                      <a:r>
                        <a:rPr lang="en-GB" sz="700">
                          <a:effectLst/>
                        </a:rPr>
                        <a:t>Running a Leisure Event</a:t>
                      </a:r>
                      <a:endParaRPr lang="en-GB" sz="1400">
                        <a:effectLst/>
                      </a:endParaRPr>
                    </a:p>
                  </a:txBody>
                  <a:tcPr marL="0" marR="0" marT="0" marB="0" anchor="ctr"/>
                </a:tc>
                <a:tc>
                  <a:txBody>
                    <a:bodyPr/>
                    <a:lstStyle/>
                    <a:p>
                      <a:pPr marL="0" rtl="0" latinLnBrk="0">
                        <a:lnSpc>
                          <a:spcPct val="115000"/>
                        </a:lnSpc>
                        <a:spcBef>
                          <a:spcPts val="0"/>
                        </a:spcBef>
                        <a:spcAft>
                          <a:spcPts val="0"/>
                        </a:spcAft>
                      </a:pPr>
                      <a:endParaRPr lang="en-GB" sz="1400">
                        <a:effectLst/>
                      </a:endParaRPr>
                    </a:p>
                  </a:txBody>
                  <a:tcPr marL="0" marR="0" marT="0" marB="0" anchor="ctr"/>
                </a:tc>
                <a:tc>
                  <a:txBody>
                    <a:bodyPr/>
                    <a:lstStyle/>
                    <a:p>
                      <a:pPr marL="0" rtl="0" latinLnBrk="0">
                        <a:lnSpc>
                          <a:spcPct val="115000"/>
                        </a:lnSpc>
                        <a:spcBef>
                          <a:spcPts val="0"/>
                        </a:spcBef>
                        <a:spcAft>
                          <a:spcPts val="0"/>
                        </a:spcAft>
                      </a:pPr>
                      <a:r>
                        <a:rPr lang="en-GB" sz="700">
                          <a:effectLst/>
                        </a:rPr>
                        <a:t>Computer Aided Design</a:t>
                      </a:r>
                      <a:endParaRPr lang="en-GB" sz="1400">
                        <a:effectLst/>
                      </a:endParaRPr>
                    </a:p>
                  </a:txBody>
                  <a:tcPr marL="0" marR="0" marT="0" marB="0" anchor="ctr"/>
                </a:tc>
                <a:extLst>
                  <a:ext uri="{0D108BD9-81ED-4DB2-BD59-A6C34878D82A}">
                    <a16:rowId xmlns:a16="http://schemas.microsoft.com/office/drawing/2014/main" val="901309569"/>
                  </a:ext>
                </a:extLst>
              </a:tr>
              <a:tr h="254775">
                <a:tc>
                  <a:txBody>
                    <a:bodyPr/>
                    <a:lstStyle/>
                    <a:p>
                      <a:pPr marL="0" rtl="0" latinLnBrk="0">
                        <a:lnSpc>
                          <a:spcPct val="115000"/>
                        </a:lnSpc>
                        <a:spcBef>
                          <a:spcPts val="0"/>
                        </a:spcBef>
                        <a:spcAft>
                          <a:spcPts val="0"/>
                        </a:spcAft>
                      </a:pPr>
                      <a:endParaRPr lang="en-GB" sz="1400">
                        <a:effectLst/>
                      </a:endParaRPr>
                    </a:p>
                  </a:txBody>
                  <a:tcPr marL="0" marR="0" marT="0" marB="0" anchor="ctr"/>
                </a:tc>
                <a:tc>
                  <a:txBody>
                    <a:bodyPr/>
                    <a:lstStyle/>
                    <a:p>
                      <a:pPr marL="0" rtl="0" latinLnBrk="0">
                        <a:lnSpc>
                          <a:spcPct val="115000"/>
                        </a:lnSpc>
                        <a:spcBef>
                          <a:spcPts val="0"/>
                        </a:spcBef>
                        <a:spcAft>
                          <a:spcPts val="0"/>
                        </a:spcAft>
                      </a:pPr>
                      <a:r>
                        <a:rPr lang="en-GB" sz="700">
                          <a:effectLst/>
                        </a:rPr>
                        <a:t>Facial Skin Care</a:t>
                      </a:r>
                      <a:endParaRPr lang="en-GB" sz="1400">
                        <a:effectLst/>
                      </a:endParaRPr>
                    </a:p>
                  </a:txBody>
                  <a:tcPr marL="0" marR="0" marT="0" marB="0" anchor="ctr"/>
                </a:tc>
                <a:tc>
                  <a:txBody>
                    <a:bodyPr/>
                    <a:lstStyle/>
                    <a:p>
                      <a:pPr marL="0" rtl="0" latinLnBrk="0">
                        <a:lnSpc>
                          <a:spcPct val="115000"/>
                        </a:lnSpc>
                        <a:spcBef>
                          <a:spcPts val="0"/>
                        </a:spcBef>
                        <a:spcAft>
                          <a:spcPts val="0"/>
                        </a:spcAft>
                      </a:pPr>
                      <a:endParaRPr lang="en-GB" sz="1400">
                        <a:effectLst/>
                      </a:endParaRPr>
                    </a:p>
                  </a:txBody>
                  <a:tcPr marL="0" marR="0" marT="0" marB="0" anchor="ctr"/>
                </a:tc>
                <a:tc>
                  <a:txBody>
                    <a:bodyPr/>
                    <a:lstStyle/>
                    <a:p>
                      <a:pPr marL="0" rtl="0" latinLnBrk="0">
                        <a:lnSpc>
                          <a:spcPct val="115000"/>
                        </a:lnSpc>
                        <a:spcBef>
                          <a:spcPts val="0"/>
                        </a:spcBef>
                        <a:spcAft>
                          <a:spcPts val="0"/>
                        </a:spcAft>
                      </a:pPr>
                      <a:r>
                        <a:rPr lang="en-GB" sz="700">
                          <a:effectLst/>
                        </a:rPr>
                        <a:t>Brick/Blockwork</a:t>
                      </a:r>
                      <a:endParaRPr lang="en-GB" sz="1400">
                        <a:effectLst/>
                      </a:endParaRPr>
                    </a:p>
                  </a:txBody>
                  <a:tcPr marL="0" marR="0" marT="0" marB="0" anchor="ctr"/>
                </a:tc>
                <a:tc>
                  <a:txBody>
                    <a:bodyPr/>
                    <a:lstStyle/>
                    <a:p>
                      <a:pPr marL="0" rtl="0" latinLnBrk="0">
                        <a:lnSpc>
                          <a:spcPct val="115000"/>
                        </a:lnSpc>
                        <a:spcBef>
                          <a:spcPts val="0"/>
                        </a:spcBef>
                        <a:spcAft>
                          <a:spcPts val="0"/>
                        </a:spcAft>
                      </a:pPr>
                      <a:endParaRPr lang="en-GB" sz="1400">
                        <a:effectLst/>
                      </a:endParaRPr>
                    </a:p>
                  </a:txBody>
                  <a:tcPr marL="0" marR="0" marT="0" marB="0" anchor="ctr"/>
                </a:tc>
                <a:tc>
                  <a:txBody>
                    <a:bodyPr/>
                    <a:lstStyle/>
                    <a:p>
                      <a:pPr marL="0" rtl="0" latinLnBrk="0">
                        <a:lnSpc>
                          <a:spcPct val="115000"/>
                        </a:lnSpc>
                        <a:spcBef>
                          <a:spcPts val="0"/>
                        </a:spcBef>
                        <a:spcAft>
                          <a:spcPts val="0"/>
                        </a:spcAft>
                      </a:pPr>
                      <a:r>
                        <a:rPr lang="en-GB" sz="700">
                          <a:effectLst/>
                        </a:rPr>
                        <a:t>Total Beauty</a:t>
                      </a:r>
                      <a:endParaRPr lang="en-GB" sz="1400">
                        <a:effectLst/>
                      </a:endParaRPr>
                    </a:p>
                  </a:txBody>
                  <a:tcPr marL="0" marR="0" marT="0" marB="0" anchor="ctr"/>
                </a:tc>
                <a:tc>
                  <a:txBody>
                    <a:bodyPr/>
                    <a:lstStyle/>
                    <a:p>
                      <a:pPr marL="0" rtl="0" latinLnBrk="0">
                        <a:lnSpc>
                          <a:spcPct val="115000"/>
                        </a:lnSpc>
                        <a:spcBef>
                          <a:spcPts val="0"/>
                        </a:spcBef>
                        <a:spcAft>
                          <a:spcPts val="0"/>
                        </a:spcAft>
                      </a:pPr>
                      <a:endParaRPr lang="en-GB" sz="1400">
                        <a:effectLst/>
                      </a:endParaRPr>
                    </a:p>
                  </a:txBody>
                  <a:tcPr marL="0" marR="0" marT="0" marB="0" anchor="ctr"/>
                </a:tc>
                <a:tc>
                  <a:txBody>
                    <a:bodyPr/>
                    <a:lstStyle/>
                    <a:p>
                      <a:pPr marL="0" rtl="0" latinLnBrk="0">
                        <a:lnSpc>
                          <a:spcPct val="115000"/>
                        </a:lnSpc>
                        <a:spcBef>
                          <a:spcPts val="0"/>
                        </a:spcBef>
                        <a:spcAft>
                          <a:spcPts val="0"/>
                        </a:spcAft>
                      </a:pPr>
                      <a:r>
                        <a:rPr lang="en-GB" sz="700">
                          <a:effectLst/>
                        </a:rPr>
                        <a:t>Vehicle Servicing and Valeting Operations</a:t>
                      </a:r>
                      <a:endParaRPr lang="en-GB" sz="1400">
                        <a:effectLst/>
                      </a:endParaRPr>
                    </a:p>
                  </a:txBody>
                  <a:tcPr marL="0" marR="0" marT="0" marB="0" anchor="ctr"/>
                </a:tc>
                <a:tc>
                  <a:txBody>
                    <a:bodyPr/>
                    <a:lstStyle/>
                    <a:p>
                      <a:pPr marL="0" rtl="0" latinLnBrk="0">
                        <a:lnSpc>
                          <a:spcPct val="115000"/>
                        </a:lnSpc>
                        <a:spcBef>
                          <a:spcPts val="0"/>
                        </a:spcBef>
                        <a:spcAft>
                          <a:spcPts val="0"/>
                        </a:spcAft>
                      </a:pPr>
                      <a:endParaRPr lang="en-GB" sz="1400">
                        <a:effectLst/>
                      </a:endParaRPr>
                    </a:p>
                  </a:txBody>
                  <a:tcPr marL="0" marR="0" marT="0" marB="0" anchor="ctr"/>
                </a:tc>
                <a:tc>
                  <a:txBody>
                    <a:bodyPr/>
                    <a:lstStyle/>
                    <a:p>
                      <a:pPr marL="0" rtl="0" latinLnBrk="0">
                        <a:lnSpc>
                          <a:spcPct val="115000"/>
                        </a:lnSpc>
                        <a:spcBef>
                          <a:spcPts val="0"/>
                        </a:spcBef>
                        <a:spcAft>
                          <a:spcPts val="0"/>
                        </a:spcAft>
                      </a:pPr>
                      <a:r>
                        <a:rPr lang="en-GB" sz="700">
                          <a:effectLst/>
                        </a:rPr>
                        <a:t>Sports Leadership</a:t>
                      </a:r>
                      <a:endParaRPr lang="en-GB" sz="1400">
                        <a:effectLst/>
                      </a:endParaRPr>
                    </a:p>
                  </a:txBody>
                  <a:tcPr marL="0" marR="0" marT="0" marB="0" anchor="ctr"/>
                </a:tc>
                <a:tc>
                  <a:txBody>
                    <a:bodyPr/>
                    <a:lstStyle/>
                    <a:p>
                      <a:pPr marL="0" rtl="0" latinLnBrk="0">
                        <a:lnSpc>
                          <a:spcPct val="115000"/>
                        </a:lnSpc>
                        <a:spcBef>
                          <a:spcPts val="0"/>
                        </a:spcBef>
                        <a:spcAft>
                          <a:spcPts val="0"/>
                        </a:spcAft>
                      </a:pPr>
                      <a:endParaRPr lang="en-GB" sz="1400">
                        <a:effectLst/>
                      </a:endParaRPr>
                    </a:p>
                  </a:txBody>
                  <a:tcPr marL="0" marR="0" marT="0" marB="0" anchor="ctr"/>
                </a:tc>
                <a:tc>
                  <a:txBody>
                    <a:bodyPr/>
                    <a:lstStyle/>
                    <a:p>
                      <a:pPr marL="0" rtl="0" latinLnBrk="0">
                        <a:lnSpc>
                          <a:spcPct val="115000"/>
                        </a:lnSpc>
                        <a:spcBef>
                          <a:spcPts val="0"/>
                        </a:spcBef>
                        <a:spcAft>
                          <a:spcPts val="0"/>
                        </a:spcAft>
                      </a:pPr>
                      <a:r>
                        <a:rPr lang="en-GB" sz="700">
                          <a:effectLst/>
                        </a:rPr>
                        <a:t>Digital Imaging</a:t>
                      </a:r>
                      <a:endParaRPr lang="en-GB" sz="1400">
                        <a:effectLst/>
                      </a:endParaRPr>
                    </a:p>
                  </a:txBody>
                  <a:tcPr marL="0" marR="0" marT="0" marB="0" anchor="ctr"/>
                </a:tc>
                <a:extLst>
                  <a:ext uri="{0D108BD9-81ED-4DB2-BD59-A6C34878D82A}">
                    <a16:rowId xmlns:a16="http://schemas.microsoft.com/office/drawing/2014/main" val="2386643800"/>
                  </a:ext>
                </a:extLst>
              </a:tr>
              <a:tr h="382164">
                <a:tc>
                  <a:txBody>
                    <a:bodyPr/>
                    <a:lstStyle/>
                    <a:p>
                      <a:pPr marL="0" rtl="0" latinLnBrk="0">
                        <a:lnSpc>
                          <a:spcPct val="115000"/>
                        </a:lnSpc>
                        <a:spcBef>
                          <a:spcPts val="0"/>
                        </a:spcBef>
                        <a:spcAft>
                          <a:spcPts val="0"/>
                        </a:spcAft>
                      </a:pPr>
                      <a:endParaRPr lang="en-GB" sz="1400">
                        <a:effectLst/>
                      </a:endParaRPr>
                    </a:p>
                  </a:txBody>
                  <a:tcPr marL="0" marR="0" marT="0" marB="0" anchor="ctr"/>
                </a:tc>
                <a:tc>
                  <a:txBody>
                    <a:bodyPr/>
                    <a:lstStyle/>
                    <a:p>
                      <a:pPr marL="0" rtl="0" latinLnBrk="0">
                        <a:lnSpc>
                          <a:spcPct val="115000"/>
                        </a:lnSpc>
                        <a:spcBef>
                          <a:spcPts val="0"/>
                        </a:spcBef>
                        <a:spcAft>
                          <a:spcPts val="0"/>
                        </a:spcAft>
                      </a:pPr>
                      <a:r>
                        <a:rPr lang="en-GB" sz="700">
                          <a:effectLst/>
                        </a:rPr>
                        <a:t>Manicure and Nail Art</a:t>
                      </a:r>
                      <a:endParaRPr lang="en-GB" sz="1400">
                        <a:effectLst/>
                      </a:endParaRPr>
                    </a:p>
                    <a:p>
                      <a:pPr marL="0" rtl="0" latinLnBrk="0">
                        <a:lnSpc>
                          <a:spcPct val="115000"/>
                        </a:lnSpc>
                        <a:spcBef>
                          <a:spcPts val="0"/>
                        </a:spcBef>
                        <a:spcAft>
                          <a:spcPts val="0"/>
                        </a:spcAft>
                      </a:pPr>
                      <a:endParaRPr lang="en-GB" sz="1400">
                        <a:effectLst/>
                      </a:endParaRPr>
                    </a:p>
                  </a:txBody>
                  <a:tcPr marL="0" marR="0" marT="0" marB="0" anchor="ctr"/>
                </a:tc>
                <a:tc>
                  <a:txBody>
                    <a:bodyPr/>
                    <a:lstStyle/>
                    <a:p>
                      <a:pPr marL="0" rtl="0" latinLnBrk="0">
                        <a:lnSpc>
                          <a:spcPct val="115000"/>
                        </a:lnSpc>
                        <a:spcBef>
                          <a:spcPts val="0"/>
                        </a:spcBef>
                        <a:spcAft>
                          <a:spcPts val="0"/>
                        </a:spcAft>
                      </a:pPr>
                      <a:endParaRPr lang="en-GB" sz="1400">
                        <a:effectLst/>
                      </a:endParaRPr>
                    </a:p>
                  </a:txBody>
                  <a:tcPr marL="0" marR="0" marT="0" marB="0" anchor="ctr"/>
                </a:tc>
                <a:tc>
                  <a:txBody>
                    <a:bodyPr/>
                    <a:lstStyle/>
                    <a:p>
                      <a:pPr marL="0" rtl="0" latinLnBrk="0">
                        <a:lnSpc>
                          <a:spcPct val="115000"/>
                        </a:lnSpc>
                        <a:spcBef>
                          <a:spcPts val="0"/>
                        </a:spcBef>
                        <a:spcAft>
                          <a:spcPts val="0"/>
                        </a:spcAft>
                      </a:pPr>
                      <a:r>
                        <a:rPr lang="en-GB" sz="700">
                          <a:effectLst/>
                        </a:rPr>
                        <a:t>Carpentry and Joinery</a:t>
                      </a:r>
                      <a:endParaRPr lang="en-GB" sz="1400">
                        <a:effectLst/>
                      </a:endParaRPr>
                    </a:p>
                  </a:txBody>
                  <a:tcPr marL="0" marR="0" marT="0" marB="0" anchor="ctr"/>
                </a:tc>
                <a:tc>
                  <a:txBody>
                    <a:bodyPr/>
                    <a:lstStyle/>
                    <a:p>
                      <a:pPr marL="0" rtl="0" latinLnBrk="0">
                        <a:lnSpc>
                          <a:spcPct val="115000"/>
                        </a:lnSpc>
                        <a:spcBef>
                          <a:spcPts val="0"/>
                        </a:spcBef>
                        <a:spcAft>
                          <a:spcPts val="0"/>
                        </a:spcAft>
                      </a:pPr>
                      <a:endParaRPr lang="en-GB" sz="1400">
                        <a:effectLst/>
                      </a:endParaRPr>
                    </a:p>
                  </a:txBody>
                  <a:tcPr marL="0" marR="0" marT="0" marB="0" anchor="ctr"/>
                </a:tc>
                <a:tc>
                  <a:txBody>
                    <a:bodyPr/>
                    <a:lstStyle/>
                    <a:p>
                      <a:pPr marL="0" rtl="0" latinLnBrk="0">
                        <a:lnSpc>
                          <a:spcPct val="115000"/>
                        </a:lnSpc>
                        <a:spcBef>
                          <a:spcPts val="0"/>
                        </a:spcBef>
                        <a:spcAft>
                          <a:spcPts val="0"/>
                        </a:spcAft>
                      </a:pPr>
                      <a:r>
                        <a:rPr lang="en-GB" sz="700">
                          <a:effectLst/>
                        </a:rPr>
                        <a:t>Patisserie and Baking</a:t>
                      </a:r>
                      <a:endParaRPr lang="en-GB" sz="1400">
                        <a:effectLst/>
                      </a:endParaRPr>
                    </a:p>
                  </a:txBody>
                  <a:tcPr marL="0" marR="0" marT="0" marB="0" anchor="ctr"/>
                </a:tc>
                <a:tc>
                  <a:txBody>
                    <a:bodyPr/>
                    <a:lstStyle/>
                    <a:p>
                      <a:pPr marL="0" rtl="0" latinLnBrk="0">
                        <a:lnSpc>
                          <a:spcPct val="115000"/>
                        </a:lnSpc>
                        <a:spcBef>
                          <a:spcPts val="0"/>
                        </a:spcBef>
                        <a:spcAft>
                          <a:spcPts val="0"/>
                        </a:spcAft>
                      </a:pPr>
                      <a:endParaRPr lang="en-GB" sz="1400">
                        <a:effectLst/>
                      </a:endParaRPr>
                    </a:p>
                  </a:txBody>
                  <a:tcPr marL="0" marR="0" marT="0" marB="0" anchor="ctr"/>
                </a:tc>
                <a:tc>
                  <a:txBody>
                    <a:bodyPr/>
                    <a:lstStyle/>
                    <a:p>
                      <a:pPr marL="0" rtl="0" latinLnBrk="0">
                        <a:lnSpc>
                          <a:spcPct val="115000"/>
                        </a:lnSpc>
                        <a:spcBef>
                          <a:spcPts val="0"/>
                        </a:spcBef>
                        <a:spcAft>
                          <a:spcPts val="0"/>
                        </a:spcAft>
                      </a:pPr>
                      <a:r>
                        <a:rPr lang="en-GB" sz="700">
                          <a:effectLst/>
                        </a:rPr>
                        <a:t>Plumbing</a:t>
                      </a:r>
                      <a:endParaRPr lang="en-GB" sz="1400">
                        <a:effectLst/>
                      </a:endParaRPr>
                    </a:p>
                  </a:txBody>
                  <a:tcPr marL="0" marR="0" marT="0" marB="0" anchor="ctr"/>
                </a:tc>
                <a:tc>
                  <a:txBody>
                    <a:bodyPr/>
                    <a:lstStyle/>
                    <a:p>
                      <a:pPr marL="0" rtl="0" latinLnBrk="0">
                        <a:lnSpc>
                          <a:spcPct val="115000"/>
                        </a:lnSpc>
                        <a:spcBef>
                          <a:spcPts val="0"/>
                        </a:spcBef>
                        <a:spcAft>
                          <a:spcPts val="0"/>
                        </a:spcAft>
                      </a:pPr>
                      <a:endParaRPr lang="en-GB" sz="1400">
                        <a:effectLst/>
                      </a:endParaRPr>
                    </a:p>
                  </a:txBody>
                  <a:tcPr marL="0" marR="0" marT="0" marB="0" anchor="ctr"/>
                </a:tc>
                <a:tc>
                  <a:txBody>
                    <a:bodyPr/>
                    <a:lstStyle/>
                    <a:p>
                      <a:pPr marL="0" rtl="0" latinLnBrk="0">
                        <a:lnSpc>
                          <a:spcPct val="115000"/>
                        </a:lnSpc>
                        <a:spcBef>
                          <a:spcPts val="0"/>
                        </a:spcBef>
                        <a:spcAft>
                          <a:spcPts val="0"/>
                        </a:spcAft>
                      </a:pPr>
                      <a:r>
                        <a:rPr lang="en-GB" sz="700">
                          <a:effectLst/>
                        </a:rPr>
                        <a:t>Working in a Care Environment</a:t>
                      </a:r>
                      <a:endParaRPr lang="en-GB" sz="1400">
                        <a:effectLst/>
                      </a:endParaRPr>
                    </a:p>
                  </a:txBody>
                  <a:tcPr marL="0" marR="0" marT="0" marB="0" anchor="ctr"/>
                </a:tc>
                <a:tc>
                  <a:txBody>
                    <a:bodyPr/>
                    <a:lstStyle/>
                    <a:p>
                      <a:pPr marL="0" rtl="0" latinLnBrk="0">
                        <a:lnSpc>
                          <a:spcPct val="115000"/>
                        </a:lnSpc>
                        <a:spcBef>
                          <a:spcPts val="0"/>
                        </a:spcBef>
                        <a:spcAft>
                          <a:spcPts val="0"/>
                        </a:spcAft>
                      </a:pPr>
                      <a:endParaRPr lang="en-GB" sz="1400">
                        <a:effectLst/>
                      </a:endParaRPr>
                    </a:p>
                  </a:txBody>
                  <a:tcPr marL="0" marR="0" marT="0" marB="0" anchor="ctr"/>
                </a:tc>
                <a:tc>
                  <a:txBody>
                    <a:bodyPr/>
                    <a:lstStyle/>
                    <a:p>
                      <a:pPr marL="0" rtl="0" latinLnBrk="0">
                        <a:lnSpc>
                          <a:spcPct val="115000"/>
                        </a:lnSpc>
                        <a:spcBef>
                          <a:spcPts val="0"/>
                        </a:spcBef>
                        <a:spcAft>
                          <a:spcPts val="0"/>
                        </a:spcAft>
                      </a:pPr>
                      <a:r>
                        <a:rPr lang="en-GB" sz="700">
                          <a:effectLst/>
                        </a:rPr>
                        <a:t>Manufacturing Techniques – Sheet Metalwork</a:t>
                      </a:r>
                      <a:endParaRPr lang="en-GB" sz="1400">
                        <a:effectLst/>
                      </a:endParaRPr>
                    </a:p>
                  </a:txBody>
                  <a:tcPr marL="0" marR="0" marT="0" marB="0" anchor="ctr"/>
                </a:tc>
                <a:extLst>
                  <a:ext uri="{0D108BD9-81ED-4DB2-BD59-A6C34878D82A}">
                    <a16:rowId xmlns:a16="http://schemas.microsoft.com/office/drawing/2014/main" val="2569365329"/>
                  </a:ext>
                </a:extLst>
              </a:tr>
              <a:tr h="254775">
                <a:tc>
                  <a:txBody>
                    <a:bodyPr/>
                    <a:lstStyle/>
                    <a:p>
                      <a:pPr marL="0" rtl="0" latinLnBrk="0">
                        <a:lnSpc>
                          <a:spcPct val="115000"/>
                        </a:lnSpc>
                        <a:spcBef>
                          <a:spcPts val="0"/>
                        </a:spcBef>
                        <a:spcAft>
                          <a:spcPts val="0"/>
                        </a:spcAft>
                      </a:pPr>
                      <a:endParaRPr lang="en-GB" sz="1400">
                        <a:effectLst/>
                      </a:endParaRPr>
                    </a:p>
                  </a:txBody>
                  <a:tcPr marL="0" marR="0" marT="0" marB="0" anchor="ctr"/>
                </a:tc>
                <a:tc>
                  <a:txBody>
                    <a:bodyPr/>
                    <a:lstStyle/>
                    <a:p>
                      <a:pPr marL="0" rtl="0" latinLnBrk="0">
                        <a:lnSpc>
                          <a:spcPct val="115000"/>
                        </a:lnSpc>
                        <a:spcBef>
                          <a:spcPts val="0"/>
                        </a:spcBef>
                        <a:spcAft>
                          <a:spcPts val="0"/>
                        </a:spcAft>
                      </a:pPr>
                      <a:r>
                        <a:rPr lang="en-GB" sz="700">
                          <a:effectLst/>
                        </a:rPr>
                        <a:t>Patisserie and Baking</a:t>
                      </a:r>
                      <a:endParaRPr lang="en-GB" sz="1400">
                        <a:effectLst/>
                      </a:endParaRPr>
                    </a:p>
                  </a:txBody>
                  <a:tcPr marL="0" marR="0" marT="0" marB="0" anchor="ctr"/>
                </a:tc>
                <a:tc>
                  <a:txBody>
                    <a:bodyPr/>
                    <a:lstStyle/>
                    <a:p>
                      <a:pPr marL="0" rtl="0" latinLnBrk="0">
                        <a:lnSpc>
                          <a:spcPct val="115000"/>
                        </a:lnSpc>
                        <a:spcBef>
                          <a:spcPts val="0"/>
                        </a:spcBef>
                        <a:spcAft>
                          <a:spcPts val="0"/>
                        </a:spcAft>
                      </a:pPr>
                      <a:endParaRPr lang="en-GB" sz="1400">
                        <a:effectLst/>
                      </a:endParaRPr>
                    </a:p>
                  </a:txBody>
                  <a:tcPr marL="0" marR="0" marT="0" marB="0" anchor="ctr"/>
                </a:tc>
                <a:tc>
                  <a:txBody>
                    <a:bodyPr/>
                    <a:lstStyle/>
                    <a:p>
                      <a:pPr marL="0" rtl="0" latinLnBrk="0">
                        <a:lnSpc>
                          <a:spcPct val="115000"/>
                        </a:lnSpc>
                        <a:spcBef>
                          <a:spcPts val="0"/>
                        </a:spcBef>
                        <a:spcAft>
                          <a:spcPts val="0"/>
                        </a:spcAft>
                      </a:pPr>
                      <a:endParaRPr lang="en-GB" sz="1400">
                        <a:effectLst/>
                      </a:endParaRPr>
                    </a:p>
                  </a:txBody>
                  <a:tcPr marL="0" marR="0" marT="0" marB="0" anchor="ctr"/>
                </a:tc>
                <a:tc>
                  <a:txBody>
                    <a:bodyPr/>
                    <a:lstStyle/>
                    <a:p>
                      <a:pPr marL="0" rtl="0" latinLnBrk="0">
                        <a:lnSpc>
                          <a:spcPct val="115000"/>
                        </a:lnSpc>
                        <a:spcBef>
                          <a:spcPts val="0"/>
                        </a:spcBef>
                        <a:spcAft>
                          <a:spcPts val="0"/>
                        </a:spcAft>
                      </a:pPr>
                      <a:endParaRPr lang="en-GB" sz="1400">
                        <a:effectLst/>
                      </a:endParaRPr>
                    </a:p>
                  </a:txBody>
                  <a:tcPr marL="0" marR="0" marT="0" marB="0" anchor="ctr"/>
                </a:tc>
                <a:tc>
                  <a:txBody>
                    <a:bodyPr/>
                    <a:lstStyle/>
                    <a:p>
                      <a:pPr marL="0" rtl="0" latinLnBrk="0">
                        <a:lnSpc>
                          <a:spcPct val="115000"/>
                        </a:lnSpc>
                        <a:spcBef>
                          <a:spcPts val="0"/>
                        </a:spcBef>
                        <a:spcAft>
                          <a:spcPts val="0"/>
                        </a:spcAft>
                      </a:pPr>
                      <a:r>
                        <a:rPr lang="en-GB" sz="700">
                          <a:effectLst/>
                        </a:rPr>
                        <a:t>Contemporary Cuisine</a:t>
                      </a:r>
                      <a:endParaRPr lang="en-GB" sz="1400">
                        <a:effectLst/>
                      </a:endParaRPr>
                    </a:p>
                  </a:txBody>
                  <a:tcPr marL="0" marR="0" marT="0" marB="0" anchor="ctr"/>
                </a:tc>
                <a:tc>
                  <a:txBody>
                    <a:bodyPr/>
                    <a:lstStyle/>
                    <a:p>
                      <a:pPr marL="0" rtl="0" latinLnBrk="0">
                        <a:lnSpc>
                          <a:spcPct val="115000"/>
                        </a:lnSpc>
                        <a:spcBef>
                          <a:spcPts val="0"/>
                        </a:spcBef>
                        <a:spcAft>
                          <a:spcPts val="0"/>
                        </a:spcAft>
                      </a:pPr>
                      <a:endParaRPr lang="en-GB" sz="1400">
                        <a:effectLst/>
                      </a:endParaRPr>
                    </a:p>
                  </a:txBody>
                  <a:tcPr marL="0" marR="0" marT="0" marB="0" anchor="ctr"/>
                </a:tc>
                <a:tc>
                  <a:txBody>
                    <a:bodyPr/>
                    <a:lstStyle/>
                    <a:p>
                      <a:pPr marL="0" rtl="0" latinLnBrk="0">
                        <a:lnSpc>
                          <a:spcPct val="115000"/>
                        </a:lnSpc>
                        <a:spcBef>
                          <a:spcPts val="0"/>
                        </a:spcBef>
                        <a:spcAft>
                          <a:spcPts val="0"/>
                        </a:spcAft>
                      </a:pPr>
                      <a:r>
                        <a:rPr lang="en-GB" sz="700">
                          <a:effectLst/>
                        </a:rPr>
                        <a:t>Computer Aided Design</a:t>
                      </a:r>
                      <a:endParaRPr lang="en-GB" sz="1400">
                        <a:effectLst/>
                      </a:endParaRPr>
                    </a:p>
                  </a:txBody>
                  <a:tcPr marL="0" marR="0" marT="0" marB="0" anchor="ctr"/>
                </a:tc>
                <a:tc>
                  <a:txBody>
                    <a:bodyPr/>
                    <a:lstStyle/>
                    <a:p>
                      <a:pPr marL="0" rtl="0" latinLnBrk="0">
                        <a:lnSpc>
                          <a:spcPct val="115000"/>
                        </a:lnSpc>
                        <a:spcBef>
                          <a:spcPts val="0"/>
                        </a:spcBef>
                        <a:spcAft>
                          <a:spcPts val="0"/>
                        </a:spcAft>
                      </a:pPr>
                      <a:endParaRPr lang="en-GB" sz="1400">
                        <a:effectLst/>
                      </a:endParaRPr>
                    </a:p>
                  </a:txBody>
                  <a:tcPr marL="0" marR="0" marT="0" marB="0" anchor="ctr"/>
                </a:tc>
                <a:tc>
                  <a:txBody>
                    <a:bodyPr/>
                    <a:lstStyle/>
                    <a:p>
                      <a:pPr marL="0" rtl="0" latinLnBrk="0">
                        <a:lnSpc>
                          <a:spcPct val="115000"/>
                        </a:lnSpc>
                        <a:spcBef>
                          <a:spcPts val="0"/>
                        </a:spcBef>
                        <a:spcAft>
                          <a:spcPts val="0"/>
                        </a:spcAft>
                      </a:pPr>
                      <a:endParaRPr lang="en-GB" sz="1400">
                        <a:effectLst/>
                      </a:endParaRPr>
                    </a:p>
                  </a:txBody>
                  <a:tcPr marL="0" marR="0" marT="0" marB="0" anchor="ctr"/>
                </a:tc>
                <a:tc>
                  <a:txBody>
                    <a:bodyPr/>
                    <a:lstStyle/>
                    <a:p>
                      <a:pPr marL="0" rtl="0" latinLnBrk="0">
                        <a:lnSpc>
                          <a:spcPct val="115000"/>
                        </a:lnSpc>
                        <a:spcBef>
                          <a:spcPts val="0"/>
                        </a:spcBef>
                        <a:spcAft>
                          <a:spcPts val="0"/>
                        </a:spcAft>
                      </a:pPr>
                      <a:endParaRPr lang="en-GB" sz="1400">
                        <a:effectLst/>
                      </a:endParaRPr>
                    </a:p>
                  </a:txBody>
                  <a:tcPr marL="0" marR="0" marT="0" marB="0" anchor="ctr"/>
                </a:tc>
                <a:tc>
                  <a:txBody>
                    <a:bodyPr/>
                    <a:lstStyle/>
                    <a:p>
                      <a:pPr marL="0" rtl="0" latinLnBrk="0">
                        <a:lnSpc>
                          <a:spcPct val="115000"/>
                        </a:lnSpc>
                        <a:spcBef>
                          <a:spcPts val="0"/>
                        </a:spcBef>
                        <a:spcAft>
                          <a:spcPts val="0"/>
                        </a:spcAft>
                      </a:pPr>
                      <a:endParaRPr lang="en-GB" sz="1400">
                        <a:effectLst/>
                      </a:endParaRPr>
                    </a:p>
                  </a:txBody>
                  <a:tcPr marL="0" marR="0" marT="0" marB="0" anchor="ctr"/>
                </a:tc>
                <a:extLst>
                  <a:ext uri="{0D108BD9-81ED-4DB2-BD59-A6C34878D82A}">
                    <a16:rowId xmlns:a16="http://schemas.microsoft.com/office/drawing/2014/main" val="3611931538"/>
                  </a:ext>
                </a:extLst>
              </a:tr>
              <a:tr h="254775">
                <a:tc>
                  <a:txBody>
                    <a:bodyPr/>
                    <a:lstStyle/>
                    <a:p>
                      <a:pPr marL="0" rtl="0" latinLnBrk="0">
                        <a:lnSpc>
                          <a:spcPct val="115000"/>
                        </a:lnSpc>
                        <a:spcBef>
                          <a:spcPts val="0"/>
                        </a:spcBef>
                        <a:spcAft>
                          <a:spcPts val="0"/>
                        </a:spcAft>
                      </a:pPr>
                      <a:endParaRPr lang="en-GB" sz="1400">
                        <a:effectLst/>
                      </a:endParaRPr>
                    </a:p>
                  </a:txBody>
                  <a:tcPr marL="0" marR="0" marT="0" marB="0" anchor="ctr"/>
                </a:tc>
                <a:tc>
                  <a:txBody>
                    <a:bodyPr/>
                    <a:lstStyle/>
                    <a:p>
                      <a:pPr marL="0" rtl="0" latinLnBrk="0">
                        <a:lnSpc>
                          <a:spcPct val="115000"/>
                        </a:lnSpc>
                        <a:spcBef>
                          <a:spcPts val="0"/>
                        </a:spcBef>
                        <a:spcAft>
                          <a:spcPts val="0"/>
                        </a:spcAft>
                      </a:pPr>
                      <a:r>
                        <a:rPr lang="en-GB" sz="700">
                          <a:effectLst/>
                        </a:rPr>
                        <a:t>Contemporary Cuisine</a:t>
                      </a:r>
                      <a:endParaRPr lang="en-GB" sz="1400">
                        <a:effectLst/>
                      </a:endParaRPr>
                    </a:p>
                  </a:txBody>
                  <a:tcPr marL="0" marR="0" marT="0" marB="0" anchor="ctr"/>
                </a:tc>
                <a:tc>
                  <a:txBody>
                    <a:bodyPr/>
                    <a:lstStyle/>
                    <a:p>
                      <a:pPr marL="0" rtl="0" latinLnBrk="0">
                        <a:lnSpc>
                          <a:spcPct val="115000"/>
                        </a:lnSpc>
                        <a:spcBef>
                          <a:spcPts val="0"/>
                        </a:spcBef>
                        <a:spcAft>
                          <a:spcPts val="0"/>
                        </a:spcAft>
                      </a:pPr>
                      <a:endParaRPr lang="en-GB" sz="1400">
                        <a:effectLst/>
                      </a:endParaRPr>
                    </a:p>
                  </a:txBody>
                  <a:tcPr marL="0" marR="0" marT="0" marB="0" anchor="ctr"/>
                </a:tc>
                <a:tc>
                  <a:txBody>
                    <a:bodyPr/>
                    <a:lstStyle/>
                    <a:p>
                      <a:pPr marL="0" rtl="0" latinLnBrk="0">
                        <a:lnSpc>
                          <a:spcPct val="115000"/>
                        </a:lnSpc>
                        <a:spcBef>
                          <a:spcPts val="0"/>
                        </a:spcBef>
                        <a:spcAft>
                          <a:spcPts val="0"/>
                        </a:spcAft>
                      </a:pPr>
                      <a:endParaRPr lang="en-GB" sz="1400">
                        <a:effectLst/>
                      </a:endParaRPr>
                    </a:p>
                  </a:txBody>
                  <a:tcPr marL="0" marR="0" marT="0" marB="0" anchor="ctr"/>
                </a:tc>
                <a:tc>
                  <a:txBody>
                    <a:bodyPr/>
                    <a:lstStyle/>
                    <a:p>
                      <a:pPr marL="0" rtl="0" latinLnBrk="0">
                        <a:lnSpc>
                          <a:spcPct val="115000"/>
                        </a:lnSpc>
                        <a:spcBef>
                          <a:spcPts val="0"/>
                        </a:spcBef>
                        <a:spcAft>
                          <a:spcPts val="0"/>
                        </a:spcAft>
                      </a:pPr>
                      <a:endParaRPr lang="en-GB" sz="1400">
                        <a:effectLst/>
                      </a:endParaRPr>
                    </a:p>
                  </a:txBody>
                  <a:tcPr marL="0" marR="0" marT="0" marB="0" anchor="ctr"/>
                </a:tc>
                <a:tc>
                  <a:txBody>
                    <a:bodyPr/>
                    <a:lstStyle/>
                    <a:p>
                      <a:pPr marL="0" rtl="0" latinLnBrk="0">
                        <a:lnSpc>
                          <a:spcPct val="115000"/>
                        </a:lnSpc>
                        <a:spcBef>
                          <a:spcPts val="0"/>
                        </a:spcBef>
                        <a:spcAft>
                          <a:spcPts val="0"/>
                        </a:spcAft>
                      </a:pPr>
                      <a:r>
                        <a:rPr lang="en-GB" sz="700">
                          <a:effectLst/>
                        </a:rPr>
                        <a:t>Website Development</a:t>
                      </a:r>
                      <a:endParaRPr lang="en-GB" sz="1400">
                        <a:effectLst/>
                      </a:endParaRPr>
                    </a:p>
                  </a:txBody>
                  <a:tcPr marL="0" marR="0" marT="0" marB="0" anchor="ctr"/>
                </a:tc>
                <a:tc>
                  <a:txBody>
                    <a:bodyPr/>
                    <a:lstStyle/>
                    <a:p>
                      <a:pPr marL="0" rtl="0" latinLnBrk="0">
                        <a:lnSpc>
                          <a:spcPct val="115000"/>
                        </a:lnSpc>
                        <a:spcBef>
                          <a:spcPts val="0"/>
                        </a:spcBef>
                        <a:spcAft>
                          <a:spcPts val="0"/>
                        </a:spcAft>
                      </a:pPr>
                      <a:endParaRPr lang="en-GB" sz="1400">
                        <a:effectLst/>
                      </a:endParaRPr>
                    </a:p>
                  </a:txBody>
                  <a:tcPr marL="0" marR="0" marT="0" marB="0" anchor="ctr"/>
                </a:tc>
                <a:tc>
                  <a:txBody>
                    <a:bodyPr/>
                    <a:lstStyle/>
                    <a:p>
                      <a:pPr marL="0" rtl="0" latinLnBrk="0">
                        <a:lnSpc>
                          <a:spcPct val="115000"/>
                        </a:lnSpc>
                        <a:spcBef>
                          <a:spcPts val="0"/>
                        </a:spcBef>
                        <a:spcAft>
                          <a:spcPts val="0"/>
                        </a:spcAft>
                      </a:pPr>
                      <a:r>
                        <a:rPr lang="en-GB" sz="700">
                          <a:effectLst/>
                        </a:rPr>
                        <a:t>Maintenance of Land Based Machinery</a:t>
                      </a:r>
                      <a:endParaRPr lang="en-GB" sz="1400">
                        <a:effectLst/>
                      </a:endParaRPr>
                    </a:p>
                  </a:txBody>
                  <a:tcPr marL="0" marR="0" marT="0" marB="0" anchor="ctr"/>
                </a:tc>
                <a:tc>
                  <a:txBody>
                    <a:bodyPr/>
                    <a:lstStyle/>
                    <a:p>
                      <a:pPr marL="0" rtl="0" latinLnBrk="0">
                        <a:lnSpc>
                          <a:spcPct val="115000"/>
                        </a:lnSpc>
                        <a:spcBef>
                          <a:spcPts val="0"/>
                        </a:spcBef>
                        <a:spcAft>
                          <a:spcPts val="0"/>
                        </a:spcAft>
                      </a:pPr>
                      <a:endParaRPr lang="en-GB" sz="1400">
                        <a:effectLst/>
                      </a:endParaRPr>
                    </a:p>
                  </a:txBody>
                  <a:tcPr marL="0" marR="0" marT="0" marB="0" anchor="ctr"/>
                </a:tc>
                <a:tc>
                  <a:txBody>
                    <a:bodyPr/>
                    <a:lstStyle/>
                    <a:p>
                      <a:pPr marL="0" rtl="0" latinLnBrk="0">
                        <a:lnSpc>
                          <a:spcPct val="115000"/>
                        </a:lnSpc>
                        <a:spcBef>
                          <a:spcPts val="0"/>
                        </a:spcBef>
                        <a:spcAft>
                          <a:spcPts val="0"/>
                        </a:spcAft>
                      </a:pPr>
                      <a:endParaRPr lang="en-GB" sz="1400">
                        <a:effectLst/>
                      </a:endParaRPr>
                    </a:p>
                  </a:txBody>
                  <a:tcPr marL="0" marR="0" marT="0" marB="0" anchor="ctr"/>
                </a:tc>
                <a:tc>
                  <a:txBody>
                    <a:bodyPr/>
                    <a:lstStyle/>
                    <a:p>
                      <a:pPr marL="0" rtl="0" latinLnBrk="0">
                        <a:lnSpc>
                          <a:spcPct val="115000"/>
                        </a:lnSpc>
                        <a:spcBef>
                          <a:spcPts val="0"/>
                        </a:spcBef>
                        <a:spcAft>
                          <a:spcPts val="0"/>
                        </a:spcAft>
                      </a:pPr>
                      <a:endParaRPr lang="en-GB" sz="1400">
                        <a:effectLst/>
                      </a:endParaRPr>
                    </a:p>
                  </a:txBody>
                  <a:tcPr marL="0" marR="0" marT="0" marB="0" anchor="ctr"/>
                </a:tc>
                <a:tc>
                  <a:txBody>
                    <a:bodyPr/>
                    <a:lstStyle/>
                    <a:p>
                      <a:pPr marL="0" rtl="0" latinLnBrk="0">
                        <a:lnSpc>
                          <a:spcPct val="115000"/>
                        </a:lnSpc>
                        <a:spcBef>
                          <a:spcPts val="0"/>
                        </a:spcBef>
                        <a:spcAft>
                          <a:spcPts val="0"/>
                        </a:spcAft>
                      </a:pPr>
                      <a:endParaRPr lang="en-GB" sz="1400">
                        <a:effectLst/>
                      </a:endParaRPr>
                    </a:p>
                  </a:txBody>
                  <a:tcPr marL="0" marR="0" marT="0" marB="0" anchor="ctr"/>
                </a:tc>
                <a:extLst>
                  <a:ext uri="{0D108BD9-81ED-4DB2-BD59-A6C34878D82A}">
                    <a16:rowId xmlns:a16="http://schemas.microsoft.com/office/drawing/2014/main" val="3399827354"/>
                  </a:ext>
                </a:extLst>
              </a:tr>
              <a:tr h="254775">
                <a:tc>
                  <a:txBody>
                    <a:bodyPr/>
                    <a:lstStyle/>
                    <a:p>
                      <a:pPr marL="0" rtl="0" latinLnBrk="0">
                        <a:lnSpc>
                          <a:spcPct val="115000"/>
                        </a:lnSpc>
                        <a:spcBef>
                          <a:spcPts val="0"/>
                        </a:spcBef>
                        <a:spcAft>
                          <a:spcPts val="0"/>
                        </a:spcAft>
                      </a:pPr>
                      <a:endParaRPr lang="en-GB" sz="1400">
                        <a:effectLst/>
                      </a:endParaRPr>
                    </a:p>
                  </a:txBody>
                  <a:tcPr marL="0" marR="0" marT="0" marB="0" anchor="ctr"/>
                </a:tc>
                <a:tc>
                  <a:txBody>
                    <a:bodyPr/>
                    <a:lstStyle/>
                    <a:p>
                      <a:pPr marL="0" rtl="0" latinLnBrk="0">
                        <a:lnSpc>
                          <a:spcPct val="115000"/>
                        </a:lnSpc>
                        <a:spcBef>
                          <a:spcPts val="0"/>
                        </a:spcBef>
                        <a:spcAft>
                          <a:spcPts val="0"/>
                        </a:spcAft>
                      </a:pPr>
                      <a:r>
                        <a:rPr lang="en-GB" sz="700">
                          <a:effectLst/>
                        </a:rPr>
                        <a:t>Vehicle Servicing and Valeting Operations</a:t>
                      </a:r>
                      <a:endParaRPr lang="en-GB" sz="1400">
                        <a:effectLst/>
                      </a:endParaRPr>
                    </a:p>
                  </a:txBody>
                  <a:tcPr marL="0" marR="0" marT="0" marB="0" anchor="ctr"/>
                </a:tc>
                <a:tc>
                  <a:txBody>
                    <a:bodyPr/>
                    <a:lstStyle/>
                    <a:p>
                      <a:pPr marL="0" rtl="0" latinLnBrk="0">
                        <a:lnSpc>
                          <a:spcPct val="115000"/>
                        </a:lnSpc>
                        <a:spcBef>
                          <a:spcPts val="0"/>
                        </a:spcBef>
                        <a:spcAft>
                          <a:spcPts val="0"/>
                        </a:spcAft>
                      </a:pPr>
                      <a:endParaRPr lang="en-GB" sz="1400">
                        <a:effectLst/>
                      </a:endParaRPr>
                    </a:p>
                  </a:txBody>
                  <a:tcPr marL="0" marR="0" marT="0" marB="0" anchor="ctr"/>
                </a:tc>
                <a:tc>
                  <a:txBody>
                    <a:bodyPr/>
                    <a:lstStyle/>
                    <a:p>
                      <a:pPr marL="0" rtl="0" latinLnBrk="0">
                        <a:lnSpc>
                          <a:spcPct val="115000"/>
                        </a:lnSpc>
                        <a:spcBef>
                          <a:spcPts val="0"/>
                        </a:spcBef>
                        <a:spcAft>
                          <a:spcPts val="0"/>
                        </a:spcAft>
                      </a:pPr>
                      <a:endParaRPr lang="en-GB" sz="1400">
                        <a:effectLst/>
                      </a:endParaRPr>
                    </a:p>
                  </a:txBody>
                  <a:tcPr marL="0" marR="0" marT="0" marB="0" anchor="ctr"/>
                </a:tc>
                <a:tc>
                  <a:txBody>
                    <a:bodyPr/>
                    <a:lstStyle/>
                    <a:p>
                      <a:pPr marL="0" rtl="0" latinLnBrk="0">
                        <a:lnSpc>
                          <a:spcPct val="115000"/>
                        </a:lnSpc>
                        <a:spcBef>
                          <a:spcPts val="0"/>
                        </a:spcBef>
                        <a:spcAft>
                          <a:spcPts val="0"/>
                        </a:spcAft>
                      </a:pPr>
                      <a:endParaRPr lang="en-GB" sz="1400">
                        <a:effectLst/>
                      </a:endParaRPr>
                    </a:p>
                  </a:txBody>
                  <a:tcPr marL="0" marR="0" marT="0" marB="0" anchor="ctr"/>
                </a:tc>
                <a:tc>
                  <a:txBody>
                    <a:bodyPr/>
                    <a:lstStyle/>
                    <a:p>
                      <a:pPr marL="0" rtl="0" latinLnBrk="0">
                        <a:lnSpc>
                          <a:spcPct val="115000"/>
                        </a:lnSpc>
                        <a:spcBef>
                          <a:spcPts val="0"/>
                        </a:spcBef>
                        <a:spcAft>
                          <a:spcPts val="0"/>
                        </a:spcAft>
                      </a:pPr>
                      <a:endParaRPr lang="en-GB" sz="1400">
                        <a:effectLst/>
                      </a:endParaRPr>
                    </a:p>
                    <a:p>
                      <a:pPr marL="0" rtl="0" latinLnBrk="0">
                        <a:lnSpc>
                          <a:spcPct val="115000"/>
                        </a:lnSpc>
                        <a:spcBef>
                          <a:spcPts val="0"/>
                        </a:spcBef>
                        <a:spcAft>
                          <a:spcPts val="0"/>
                        </a:spcAft>
                      </a:pPr>
                      <a:r>
                        <a:rPr lang="en-GB" sz="700">
                          <a:effectLst/>
                        </a:rPr>
                        <a:t>Graphic Design</a:t>
                      </a:r>
                      <a:endParaRPr lang="en-GB" sz="1400">
                        <a:effectLst/>
                      </a:endParaRPr>
                    </a:p>
                  </a:txBody>
                  <a:tcPr marL="0" marR="0" marT="0" marB="0" anchor="ctr"/>
                </a:tc>
                <a:tc>
                  <a:txBody>
                    <a:bodyPr/>
                    <a:lstStyle/>
                    <a:p>
                      <a:pPr marL="0" rtl="0" latinLnBrk="0">
                        <a:lnSpc>
                          <a:spcPct val="115000"/>
                        </a:lnSpc>
                        <a:spcBef>
                          <a:spcPts val="0"/>
                        </a:spcBef>
                        <a:spcAft>
                          <a:spcPts val="0"/>
                        </a:spcAft>
                      </a:pPr>
                      <a:endParaRPr lang="en-GB" sz="1400">
                        <a:effectLst/>
                      </a:endParaRPr>
                    </a:p>
                  </a:txBody>
                  <a:tcPr marL="0" marR="0" marT="0" marB="0" anchor="ctr"/>
                </a:tc>
                <a:tc>
                  <a:txBody>
                    <a:bodyPr/>
                    <a:lstStyle/>
                    <a:p>
                      <a:pPr marL="0" rtl="0" latinLnBrk="0">
                        <a:lnSpc>
                          <a:spcPct val="115000"/>
                        </a:lnSpc>
                        <a:spcBef>
                          <a:spcPts val="0"/>
                        </a:spcBef>
                        <a:spcAft>
                          <a:spcPts val="0"/>
                        </a:spcAft>
                      </a:pPr>
                      <a:endParaRPr lang="en-GB" sz="1400">
                        <a:effectLst/>
                      </a:endParaRPr>
                    </a:p>
                  </a:txBody>
                  <a:tcPr marL="0" marR="0" marT="0" marB="0" anchor="ctr"/>
                </a:tc>
                <a:tc>
                  <a:txBody>
                    <a:bodyPr/>
                    <a:lstStyle/>
                    <a:p>
                      <a:pPr marL="0" rtl="0" latinLnBrk="0">
                        <a:lnSpc>
                          <a:spcPct val="115000"/>
                        </a:lnSpc>
                        <a:spcBef>
                          <a:spcPts val="0"/>
                        </a:spcBef>
                        <a:spcAft>
                          <a:spcPts val="0"/>
                        </a:spcAft>
                      </a:pPr>
                      <a:endParaRPr lang="en-GB" sz="1400">
                        <a:effectLst/>
                      </a:endParaRPr>
                    </a:p>
                  </a:txBody>
                  <a:tcPr marL="0" marR="0" marT="0" marB="0" anchor="ctr"/>
                </a:tc>
                <a:tc>
                  <a:txBody>
                    <a:bodyPr/>
                    <a:lstStyle/>
                    <a:p>
                      <a:pPr marL="0" rtl="0" latinLnBrk="0">
                        <a:lnSpc>
                          <a:spcPct val="115000"/>
                        </a:lnSpc>
                        <a:spcBef>
                          <a:spcPts val="0"/>
                        </a:spcBef>
                        <a:spcAft>
                          <a:spcPts val="0"/>
                        </a:spcAft>
                      </a:pPr>
                      <a:endParaRPr lang="en-GB" sz="1400">
                        <a:effectLst/>
                      </a:endParaRPr>
                    </a:p>
                  </a:txBody>
                  <a:tcPr marL="0" marR="0" marT="0" marB="0" anchor="ctr"/>
                </a:tc>
                <a:tc>
                  <a:txBody>
                    <a:bodyPr/>
                    <a:lstStyle/>
                    <a:p>
                      <a:pPr marL="0" rtl="0" latinLnBrk="0">
                        <a:lnSpc>
                          <a:spcPct val="115000"/>
                        </a:lnSpc>
                        <a:spcBef>
                          <a:spcPts val="0"/>
                        </a:spcBef>
                        <a:spcAft>
                          <a:spcPts val="0"/>
                        </a:spcAft>
                      </a:pPr>
                      <a:endParaRPr lang="en-GB" sz="1400">
                        <a:effectLst/>
                      </a:endParaRPr>
                    </a:p>
                  </a:txBody>
                  <a:tcPr marL="0" marR="0" marT="0" marB="0" anchor="ctr"/>
                </a:tc>
                <a:tc>
                  <a:txBody>
                    <a:bodyPr/>
                    <a:lstStyle/>
                    <a:p>
                      <a:pPr marL="0" rtl="0" latinLnBrk="0">
                        <a:lnSpc>
                          <a:spcPct val="115000"/>
                        </a:lnSpc>
                        <a:spcBef>
                          <a:spcPts val="0"/>
                        </a:spcBef>
                        <a:spcAft>
                          <a:spcPts val="0"/>
                        </a:spcAft>
                      </a:pPr>
                      <a:endParaRPr lang="en-GB" sz="1400">
                        <a:effectLst/>
                      </a:endParaRPr>
                    </a:p>
                  </a:txBody>
                  <a:tcPr marL="0" marR="0" marT="0" marB="0" anchor="ctr"/>
                </a:tc>
                <a:extLst>
                  <a:ext uri="{0D108BD9-81ED-4DB2-BD59-A6C34878D82A}">
                    <a16:rowId xmlns:a16="http://schemas.microsoft.com/office/drawing/2014/main" val="2279513195"/>
                  </a:ext>
                </a:extLst>
              </a:tr>
            </a:tbl>
          </a:graphicData>
        </a:graphic>
      </p:graphicFrame>
      <p:sp>
        <p:nvSpPr>
          <p:cNvPr id="16" name="TextBox 15">
            <a:extLst>
              <a:ext uri="{FF2B5EF4-FFF2-40B4-BE49-F238E27FC236}">
                <a16:creationId xmlns:a16="http://schemas.microsoft.com/office/drawing/2014/main" id="{6590664A-6E77-44C2-AF7D-357A30607A2F}"/>
              </a:ext>
            </a:extLst>
          </p:cNvPr>
          <p:cNvSpPr txBox="1"/>
          <p:nvPr/>
        </p:nvSpPr>
        <p:spPr>
          <a:xfrm>
            <a:off x="7368037" y="88384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cs typeface="Calibri"/>
              </a:rPr>
              <a:t>Pathways of Study</a:t>
            </a:r>
          </a:p>
        </p:txBody>
      </p:sp>
      <p:sp>
        <p:nvSpPr>
          <p:cNvPr id="20" name="TextBox 19">
            <a:extLst>
              <a:ext uri="{FF2B5EF4-FFF2-40B4-BE49-F238E27FC236}">
                <a16:creationId xmlns:a16="http://schemas.microsoft.com/office/drawing/2014/main" id="{84F781A5-336D-4025-AF6D-FFEC8F755358}"/>
              </a:ext>
            </a:extLst>
          </p:cNvPr>
          <p:cNvSpPr txBox="1"/>
          <p:nvPr/>
        </p:nvSpPr>
        <p:spPr>
          <a:xfrm>
            <a:off x="278201" y="4260730"/>
            <a:ext cx="4756030"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u="sng">
                <a:solidFill>
                  <a:srgbClr val="C00000"/>
                </a:solidFill>
                <a:latin typeface="Comic Sans MS"/>
                <a:cs typeface="Calibri"/>
              </a:rPr>
              <a:t>How is my work assessed?</a:t>
            </a:r>
          </a:p>
          <a:p>
            <a:endParaRPr lang="en-GB" u="sng">
              <a:solidFill>
                <a:srgbClr val="C00000"/>
              </a:solidFill>
              <a:latin typeface="Comic Sans MS"/>
              <a:cs typeface="Calibri"/>
            </a:endParaRPr>
          </a:p>
          <a:p>
            <a:r>
              <a:rPr lang="en-GB">
                <a:solidFill>
                  <a:srgbClr val="C00000"/>
                </a:solidFill>
                <a:latin typeface="Comic Sans MS"/>
                <a:cs typeface="Calibri"/>
              </a:rPr>
              <a:t>Each subject is marked out of 100</a:t>
            </a:r>
          </a:p>
          <a:p>
            <a:r>
              <a:rPr lang="en-GB">
                <a:solidFill>
                  <a:srgbClr val="C00000"/>
                </a:solidFill>
                <a:latin typeface="Comic Sans MS"/>
                <a:cs typeface="Calibri"/>
              </a:rPr>
              <a:t>2 subjects combined = 1 GCSE</a:t>
            </a:r>
          </a:p>
          <a:p>
            <a:r>
              <a:rPr lang="en-GB">
                <a:solidFill>
                  <a:srgbClr val="C00000"/>
                </a:solidFill>
                <a:latin typeface="Comic Sans MS"/>
                <a:cs typeface="Calibri"/>
              </a:rPr>
              <a:t>120/200  = Pass (C)</a:t>
            </a:r>
          </a:p>
          <a:p>
            <a:r>
              <a:rPr lang="en-GB">
                <a:solidFill>
                  <a:srgbClr val="C00000"/>
                </a:solidFill>
                <a:latin typeface="Comic Sans MS"/>
                <a:cs typeface="Calibri"/>
              </a:rPr>
              <a:t>140/200 = Merit (B)</a:t>
            </a:r>
          </a:p>
          <a:p>
            <a:r>
              <a:rPr lang="en-GB">
                <a:solidFill>
                  <a:srgbClr val="C00000"/>
                </a:solidFill>
                <a:latin typeface="Comic Sans MS"/>
                <a:cs typeface="Calibri"/>
              </a:rPr>
              <a:t>160/200 = Distinction (A)</a:t>
            </a:r>
          </a:p>
          <a:p>
            <a:r>
              <a:rPr lang="en-GB">
                <a:solidFill>
                  <a:srgbClr val="C00000"/>
                </a:solidFill>
                <a:latin typeface="Comic Sans MS"/>
                <a:cs typeface="Calibri"/>
              </a:rPr>
              <a:t>180/200 = Distinction * (A*)</a:t>
            </a:r>
          </a:p>
        </p:txBody>
      </p:sp>
      <p:pic>
        <p:nvPicPr>
          <p:cNvPr id="6" name="Picture 6" descr="A picture containing person, person, standing, person&#10;&#10;Description automatically generated">
            <a:extLst>
              <a:ext uri="{FF2B5EF4-FFF2-40B4-BE49-F238E27FC236}">
                <a16:creationId xmlns:a16="http://schemas.microsoft.com/office/drawing/2014/main" id="{9E1E25CC-5A60-4A50-B324-B4EDA0197956}"/>
              </a:ext>
            </a:extLst>
          </p:cNvPr>
          <p:cNvPicPr>
            <a:picLocks noChangeAspect="1"/>
          </p:cNvPicPr>
          <p:nvPr/>
        </p:nvPicPr>
        <p:blipFill>
          <a:blip r:embed="rId2"/>
          <a:stretch>
            <a:fillRect/>
          </a:stretch>
        </p:blipFill>
        <p:spPr>
          <a:xfrm>
            <a:off x="6449683" y="4477778"/>
            <a:ext cx="1147314" cy="1209236"/>
          </a:xfrm>
          <a:prstGeom prst="rect">
            <a:avLst/>
          </a:prstGeom>
        </p:spPr>
      </p:pic>
      <p:pic>
        <p:nvPicPr>
          <p:cNvPr id="7" name="Picture 10" descr=".jpg">
            <a:extLst>
              <a:ext uri="{FF2B5EF4-FFF2-40B4-BE49-F238E27FC236}">
                <a16:creationId xmlns:a16="http://schemas.microsoft.com/office/drawing/2014/main" id="{D730E4FC-6B03-4281-97BF-0D7E740A5F1C}"/>
              </a:ext>
            </a:extLst>
          </p:cNvPr>
          <p:cNvPicPr>
            <a:picLocks noChangeAspect="1"/>
          </p:cNvPicPr>
          <p:nvPr/>
        </p:nvPicPr>
        <p:blipFill>
          <a:blip r:embed="rId3"/>
          <a:stretch>
            <a:fillRect/>
          </a:stretch>
        </p:blipFill>
        <p:spPr>
          <a:xfrm>
            <a:off x="10288437" y="4475671"/>
            <a:ext cx="1132937" cy="1199072"/>
          </a:xfrm>
          <a:prstGeom prst="rect">
            <a:avLst/>
          </a:prstGeom>
        </p:spPr>
      </p:pic>
      <p:pic>
        <p:nvPicPr>
          <p:cNvPr id="11" name="Picture 11" descr=".jpg">
            <a:extLst>
              <a:ext uri="{FF2B5EF4-FFF2-40B4-BE49-F238E27FC236}">
                <a16:creationId xmlns:a16="http://schemas.microsoft.com/office/drawing/2014/main" id="{0BEFF558-A603-4275-9FB9-60026551A8F2}"/>
              </a:ext>
            </a:extLst>
          </p:cNvPr>
          <p:cNvPicPr>
            <a:picLocks noChangeAspect="1"/>
          </p:cNvPicPr>
          <p:nvPr/>
        </p:nvPicPr>
        <p:blipFill>
          <a:blip r:embed="rId4"/>
          <a:stretch>
            <a:fillRect/>
          </a:stretch>
        </p:blipFill>
        <p:spPr>
          <a:xfrm>
            <a:off x="8160588" y="4461293"/>
            <a:ext cx="1247957" cy="1213451"/>
          </a:xfrm>
          <a:prstGeom prst="rect">
            <a:avLst/>
          </a:prstGeom>
        </p:spPr>
      </p:pic>
      <p:pic>
        <p:nvPicPr>
          <p:cNvPr id="12" name="Picture 12" descr=".jpg">
            <a:extLst>
              <a:ext uri="{FF2B5EF4-FFF2-40B4-BE49-F238E27FC236}">
                <a16:creationId xmlns:a16="http://schemas.microsoft.com/office/drawing/2014/main" id="{31F18B87-91B1-4629-BFC7-16416E16E8FB}"/>
              </a:ext>
            </a:extLst>
          </p:cNvPr>
          <p:cNvPicPr>
            <a:picLocks noChangeAspect="1"/>
          </p:cNvPicPr>
          <p:nvPr/>
        </p:nvPicPr>
        <p:blipFill>
          <a:blip r:embed="rId5"/>
          <a:stretch>
            <a:fillRect/>
          </a:stretch>
        </p:blipFill>
        <p:spPr>
          <a:xfrm>
            <a:off x="7513607" y="4461293"/>
            <a:ext cx="917277" cy="1227828"/>
          </a:xfrm>
          <a:prstGeom prst="rect">
            <a:avLst/>
          </a:prstGeom>
        </p:spPr>
      </p:pic>
      <p:pic>
        <p:nvPicPr>
          <p:cNvPr id="13" name="Picture 14" descr=".jpg">
            <a:extLst>
              <a:ext uri="{FF2B5EF4-FFF2-40B4-BE49-F238E27FC236}">
                <a16:creationId xmlns:a16="http://schemas.microsoft.com/office/drawing/2014/main" id="{41BA03A1-1511-49F8-980F-276D59402829}"/>
              </a:ext>
            </a:extLst>
          </p:cNvPr>
          <p:cNvPicPr>
            <a:picLocks noChangeAspect="1"/>
          </p:cNvPicPr>
          <p:nvPr/>
        </p:nvPicPr>
        <p:blipFill>
          <a:blip r:embed="rId6"/>
          <a:stretch>
            <a:fillRect/>
          </a:stretch>
        </p:blipFill>
        <p:spPr>
          <a:xfrm>
            <a:off x="5558285" y="4490048"/>
            <a:ext cx="902900" cy="1199073"/>
          </a:xfrm>
          <a:prstGeom prst="rect">
            <a:avLst/>
          </a:prstGeom>
        </p:spPr>
      </p:pic>
      <p:pic>
        <p:nvPicPr>
          <p:cNvPr id="15" name="Picture 16" descr=".jpg">
            <a:extLst>
              <a:ext uri="{FF2B5EF4-FFF2-40B4-BE49-F238E27FC236}">
                <a16:creationId xmlns:a16="http://schemas.microsoft.com/office/drawing/2014/main" id="{DC31855D-D420-4B34-BC4A-E008564E41E6}"/>
              </a:ext>
            </a:extLst>
          </p:cNvPr>
          <p:cNvPicPr>
            <a:picLocks noChangeAspect="1"/>
          </p:cNvPicPr>
          <p:nvPr/>
        </p:nvPicPr>
        <p:blipFill>
          <a:blip r:embed="rId7"/>
          <a:stretch>
            <a:fillRect/>
          </a:stretch>
        </p:blipFill>
        <p:spPr>
          <a:xfrm rot="5400000">
            <a:off x="9322999" y="4540908"/>
            <a:ext cx="1237893" cy="1039843"/>
          </a:xfrm>
          <a:prstGeom prst="rect">
            <a:avLst/>
          </a:prstGeom>
        </p:spPr>
      </p:pic>
    </p:spTree>
    <p:extLst>
      <p:ext uri="{BB962C8B-B14F-4D97-AF65-F5344CB8AC3E}">
        <p14:creationId xmlns:p14="http://schemas.microsoft.com/office/powerpoint/2010/main" val="2655043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FCAF4-CB9D-4A46-8C38-A3022B605585}"/>
              </a:ext>
            </a:extLst>
          </p:cNvPr>
          <p:cNvSpPr>
            <a:spLocks noGrp="1"/>
          </p:cNvSpPr>
          <p:nvPr>
            <p:ph type="title"/>
          </p:nvPr>
        </p:nvSpPr>
        <p:spPr>
          <a:xfrm>
            <a:off x="838200" y="365125"/>
            <a:ext cx="10573109" cy="1339940"/>
          </a:xfrm>
        </p:spPr>
        <p:txBody>
          <a:bodyPr/>
          <a:lstStyle/>
          <a:p>
            <a:pPr algn="ctr"/>
            <a:r>
              <a:rPr lang="en-GB">
                <a:latin typeface="Bookman Old Style"/>
              </a:rPr>
              <a:t>BTEC Level 2 (SRC)</a:t>
            </a:r>
            <a:endParaRPr lang="en-GB">
              <a:latin typeface="Bookman Old Style"/>
              <a:cs typeface="Calibri Light" panose="020F0302020204030204"/>
            </a:endParaRPr>
          </a:p>
        </p:txBody>
      </p:sp>
      <p:sp>
        <p:nvSpPr>
          <p:cNvPr id="3" name="TextBox 2">
            <a:extLst>
              <a:ext uri="{FF2B5EF4-FFF2-40B4-BE49-F238E27FC236}">
                <a16:creationId xmlns:a16="http://schemas.microsoft.com/office/drawing/2014/main" id="{BA69134B-C8C2-497D-A872-7D43C5BAA179}"/>
              </a:ext>
            </a:extLst>
          </p:cNvPr>
          <p:cNvSpPr txBox="1"/>
          <p:nvPr/>
        </p:nvSpPr>
        <p:spPr>
          <a:xfrm>
            <a:off x="253044" y="1374476"/>
            <a:ext cx="11901574" cy="67403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As well as Occupational Studies, there is also an option of studying several BTEC Courses on Fridays at the SRC.</a:t>
            </a:r>
          </a:p>
          <a:p>
            <a:endParaRPr lang="en-GB">
              <a:cs typeface="Calibri" panose="020F0502020204030204"/>
            </a:endParaRPr>
          </a:p>
          <a:p>
            <a:endParaRPr lang="en-GB">
              <a:cs typeface="Calibri" panose="020F0502020204030204"/>
            </a:endParaRPr>
          </a:p>
          <a:p>
            <a:endParaRPr lang="en-GB">
              <a:cs typeface="Calibri" panose="020F0502020204030204"/>
            </a:endParaRPr>
          </a:p>
          <a:p>
            <a:endParaRPr lang="en-GB">
              <a:cs typeface="Calibri" panose="020F0502020204030204"/>
            </a:endParaRPr>
          </a:p>
          <a:p>
            <a:endParaRPr lang="en-GB">
              <a:cs typeface="Calibri" panose="020F0502020204030204"/>
            </a:endParaRPr>
          </a:p>
          <a:p>
            <a:endParaRPr lang="en-GB">
              <a:cs typeface="Calibri" panose="020F0502020204030204"/>
            </a:endParaRPr>
          </a:p>
          <a:p>
            <a:endParaRPr lang="en-GB">
              <a:cs typeface="Calibri" panose="020F0502020204030204"/>
            </a:endParaRPr>
          </a:p>
          <a:p>
            <a:endParaRPr lang="en-GB">
              <a:cs typeface="Calibri" panose="020F0502020204030204"/>
            </a:endParaRPr>
          </a:p>
          <a:p>
            <a:endParaRPr lang="en-GB">
              <a:cs typeface="Calibri" panose="020F0502020204030204"/>
            </a:endParaRPr>
          </a:p>
          <a:p>
            <a:endParaRPr lang="en-GB">
              <a:cs typeface="Calibri" panose="020F0502020204030204"/>
            </a:endParaRPr>
          </a:p>
          <a:p>
            <a:endParaRPr lang="en-GB">
              <a:cs typeface="Calibri" panose="020F0502020204030204"/>
            </a:endParaRPr>
          </a:p>
          <a:p>
            <a:endParaRPr lang="en-GB">
              <a:cs typeface="Calibri" panose="020F0502020204030204"/>
            </a:endParaRPr>
          </a:p>
          <a:p>
            <a:endParaRPr lang="en-GB">
              <a:cs typeface="Calibri" panose="020F0502020204030204"/>
            </a:endParaRPr>
          </a:p>
          <a:p>
            <a:endParaRPr lang="en-GB">
              <a:cs typeface="Calibri" panose="020F0502020204030204"/>
            </a:endParaRPr>
          </a:p>
          <a:p>
            <a:endParaRPr lang="en-GB">
              <a:cs typeface="Calibri" panose="020F0502020204030204"/>
            </a:endParaRPr>
          </a:p>
          <a:p>
            <a:r>
              <a:rPr lang="en-GB" sz="2000" b="1" i="1">
                <a:solidFill>
                  <a:srgbClr val="C00000"/>
                </a:solidFill>
                <a:cs typeface="Calibri" panose="020F0502020204030204"/>
              </a:rPr>
              <a:t>BTECS allow you to take a vocational qualification in your chosen area of study. The qualification is designed to equip you with the skills and knowledge to progress to further study.</a:t>
            </a:r>
          </a:p>
          <a:p>
            <a:endParaRPr lang="en-GB">
              <a:cs typeface="Calibri" panose="020F0502020204030204"/>
            </a:endParaRPr>
          </a:p>
          <a:p>
            <a:endParaRPr lang="en-GB">
              <a:cs typeface="Calibri" panose="020F0502020204030204"/>
            </a:endParaRPr>
          </a:p>
          <a:p>
            <a:endParaRPr lang="en-GB">
              <a:cs typeface="Calibri" panose="020F0502020204030204"/>
            </a:endParaRPr>
          </a:p>
          <a:p>
            <a:endParaRPr lang="en-GB">
              <a:cs typeface="Calibri" panose="020F0502020204030204"/>
            </a:endParaRPr>
          </a:p>
          <a:p>
            <a:endParaRPr lang="en-GB">
              <a:cs typeface="Calibri" panose="020F0502020204030204"/>
            </a:endParaRPr>
          </a:p>
          <a:p>
            <a:endParaRPr lang="en-GB">
              <a:cs typeface="Calibri" panose="020F0502020204030204"/>
            </a:endParaRPr>
          </a:p>
        </p:txBody>
      </p:sp>
      <p:sp>
        <p:nvSpPr>
          <p:cNvPr id="4" name="TextBox 3">
            <a:extLst>
              <a:ext uri="{FF2B5EF4-FFF2-40B4-BE49-F238E27FC236}">
                <a16:creationId xmlns:a16="http://schemas.microsoft.com/office/drawing/2014/main" id="{1949852D-DC8E-4C0D-A109-99899652C049}"/>
              </a:ext>
            </a:extLst>
          </p:cNvPr>
          <p:cNvSpPr txBox="1"/>
          <p:nvPr/>
        </p:nvSpPr>
        <p:spPr>
          <a:xfrm>
            <a:off x="582822" y="2149954"/>
            <a:ext cx="2239993"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rgbClr val="C00000"/>
                </a:solidFill>
                <a:cs typeface="Calibri"/>
              </a:rPr>
              <a:t>BTEC Construction</a:t>
            </a:r>
          </a:p>
          <a:p>
            <a:endParaRPr lang="en-GB" b="1">
              <a:solidFill>
                <a:srgbClr val="C00000"/>
              </a:solidFill>
              <a:cs typeface="Calibri"/>
            </a:endParaRPr>
          </a:p>
          <a:p>
            <a:endParaRPr lang="en-GB" b="1">
              <a:solidFill>
                <a:srgbClr val="C00000"/>
              </a:solidFill>
              <a:cs typeface="Calibri"/>
            </a:endParaRPr>
          </a:p>
          <a:p>
            <a:endParaRPr lang="en-GB" b="1">
              <a:solidFill>
                <a:srgbClr val="C00000"/>
              </a:solidFill>
              <a:cs typeface="Calibri"/>
            </a:endParaRPr>
          </a:p>
          <a:p>
            <a:endParaRPr lang="en-GB" b="1">
              <a:solidFill>
                <a:srgbClr val="C00000"/>
              </a:solidFill>
              <a:cs typeface="Calibri"/>
            </a:endParaRPr>
          </a:p>
          <a:p>
            <a:endParaRPr lang="en-GB" b="1">
              <a:solidFill>
                <a:srgbClr val="C00000"/>
              </a:solidFill>
              <a:cs typeface="Calibri"/>
            </a:endParaRPr>
          </a:p>
          <a:p>
            <a:endParaRPr lang="en-GB" b="1">
              <a:solidFill>
                <a:srgbClr val="C00000"/>
              </a:solidFill>
              <a:cs typeface="Calibri"/>
            </a:endParaRPr>
          </a:p>
          <a:p>
            <a:endParaRPr lang="en-GB" b="1">
              <a:solidFill>
                <a:srgbClr val="C00000"/>
              </a:solidFill>
              <a:cs typeface="Calibri"/>
            </a:endParaRPr>
          </a:p>
          <a:p>
            <a:r>
              <a:rPr lang="en-GB">
                <a:cs typeface="Calibri"/>
              </a:rPr>
              <a:t>A link to the SRC information leaflet can be found </a:t>
            </a:r>
            <a:r>
              <a:rPr lang="en-GB" b="1">
                <a:solidFill>
                  <a:srgbClr val="C00000"/>
                </a:solidFill>
                <a:cs typeface="Calibri"/>
                <a:hlinkClick r:id="rId2"/>
              </a:rPr>
              <a:t>here</a:t>
            </a:r>
            <a:endParaRPr lang="en-GB" b="1">
              <a:solidFill>
                <a:srgbClr val="C00000"/>
              </a:solidFill>
              <a:cs typeface="Calibri"/>
            </a:endParaRPr>
          </a:p>
          <a:p>
            <a:endParaRPr lang="en-GB" b="1">
              <a:solidFill>
                <a:srgbClr val="C00000"/>
              </a:solidFill>
              <a:cs typeface="Calibri"/>
            </a:endParaRPr>
          </a:p>
          <a:p>
            <a:endParaRPr lang="en-GB" b="1">
              <a:solidFill>
                <a:srgbClr val="C00000"/>
              </a:solidFill>
              <a:cs typeface="Calibri"/>
            </a:endParaRPr>
          </a:p>
          <a:p>
            <a:endParaRPr lang="en-GB" b="1">
              <a:solidFill>
                <a:srgbClr val="C00000"/>
              </a:solidFill>
              <a:cs typeface="Calibri"/>
            </a:endParaRPr>
          </a:p>
          <a:p>
            <a:endParaRPr lang="en-GB" b="1">
              <a:solidFill>
                <a:srgbClr val="C00000"/>
              </a:solidFill>
              <a:cs typeface="Calibri"/>
            </a:endParaRPr>
          </a:p>
          <a:p>
            <a:endParaRPr lang="en-GB" b="1">
              <a:solidFill>
                <a:srgbClr val="C00000"/>
              </a:solidFill>
              <a:cs typeface="Calibri"/>
            </a:endParaRPr>
          </a:p>
        </p:txBody>
      </p:sp>
      <p:sp>
        <p:nvSpPr>
          <p:cNvPr id="6" name="TextBox 5">
            <a:extLst>
              <a:ext uri="{FF2B5EF4-FFF2-40B4-BE49-F238E27FC236}">
                <a16:creationId xmlns:a16="http://schemas.microsoft.com/office/drawing/2014/main" id="{A5DEC389-14AB-4899-ABAD-CC239F892B10}"/>
              </a:ext>
            </a:extLst>
          </p:cNvPr>
          <p:cNvSpPr txBox="1"/>
          <p:nvPr/>
        </p:nvSpPr>
        <p:spPr>
          <a:xfrm>
            <a:off x="2869722" y="2093343"/>
            <a:ext cx="2311879" cy="3196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rgbClr val="C00000"/>
                </a:solidFill>
              </a:rPr>
              <a:t>BTEC Engineering</a:t>
            </a:r>
          </a:p>
          <a:p>
            <a:endParaRPr lang="en-GB" b="1">
              <a:solidFill>
                <a:srgbClr val="C00000"/>
              </a:solidFill>
              <a:cs typeface="Calibri"/>
            </a:endParaRPr>
          </a:p>
          <a:p>
            <a:endParaRPr lang="en-GB" b="1">
              <a:solidFill>
                <a:srgbClr val="C00000"/>
              </a:solidFill>
              <a:cs typeface="Calibri"/>
            </a:endParaRPr>
          </a:p>
          <a:p>
            <a:endParaRPr lang="en-GB" b="1">
              <a:solidFill>
                <a:srgbClr val="C00000"/>
              </a:solidFill>
              <a:cs typeface="Calibri"/>
            </a:endParaRPr>
          </a:p>
          <a:p>
            <a:endParaRPr lang="en-GB" b="1">
              <a:solidFill>
                <a:srgbClr val="C00000"/>
              </a:solidFill>
              <a:cs typeface="Calibri"/>
            </a:endParaRPr>
          </a:p>
          <a:p>
            <a:endParaRPr lang="en-GB">
              <a:solidFill>
                <a:srgbClr val="000000"/>
              </a:solidFill>
              <a:cs typeface="Calibri"/>
            </a:endParaRPr>
          </a:p>
          <a:p>
            <a:endParaRPr lang="en-GB" b="1">
              <a:solidFill>
                <a:srgbClr val="C00000"/>
              </a:solidFill>
              <a:cs typeface="Calibri"/>
            </a:endParaRPr>
          </a:p>
          <a:p>
            <a:endParaRPr lang="en-GB" b="1">
              <a:solidFill>
                <a:srgbClr val="C00000"/>
              </a:solidFill>
              <a:cs typeface="Calibri"/>
            </a:endParaRPr>
          </a:p>
          <a:p>
            <a:r>
              <a:rPr lang="en-GB">
                <a:cs typeface="Calibri"/>
              </a:rPr>
              <a:t>A link to the SRC information leaflet can be found </a:t>
            </a:r>
            <a:r>
              <a:rPr lang="en-GB">
                <a:cs typeface="Calibri"/>
                <a:hlinkClick r:id="rId3"/>
              </a:rPr>
              <a:t>here</a:t>
            </a:r>
          </a:p>
        </p:txBody>
      </p:sp>
      <p:sp>
        <p:nvSpPr>
          <p:cNvPr id="7" name="TextBox 6">
            <a:extLst>
              <a:ext uri="{FF2B5EF4-FFF2-40B4-BE49-F238E27FC236}">
                <a16:creationId xmlns:a16="http://schemas.microsoft.com/office/drawing/2014/main" id="{FE6517DD-8CE0-44D4-B2F7-57CCD23E3C46}"/>
              </a:ext>
            </a:extLst>
          </p:cNvPr>
          <p:cNvSpPr txBox="1"/>
          <p:nvPr/>
        </p:nvSpPr>
        <p:spPr>
          <a:xfrm>
            <a:off x="5256361" y="2150852"/>
            <a:ext cx="2340634"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rgbClr val="C00000"/>
                </a:solidFill>
              </a:rPr>
              <a:t>BTEC Countryside </a:t>
            </a:r>
            <a:endParaRPr lang="en-US" b="1">
              <a:solidFill>
                <a:srgbClr val="C00000"/>
              </a:solidFill>
              <a:cs typeface="Calibri"/>
            </a:endParaRPr>
          </a:p>
          <a:p>
            <a:r>
              <a:rPr lang="en-GB" b="1">
                <a:solidFill>
                  <a:srgbClr val="C00000"/>
                </a:solidFill>
              </a:rPr>
              <a:t>and the Environment</a:t>
            </a:r>
            <a:endParaRPr lang="en-GB" b="1">
              <a:solidFill>
                <a:srgbClr val="C00000"/>
              </a:solidFill>
              <a:cs typeface="Calibri"/>
            </a:endParaRPr>
          </a:p>
          <a:p>
            <a:endParaRPr lang="en-GB" b="1">
              <a:solidFill>
                <a:srgbClr val="C00000"/>
              </a:solidFill>
              <a:cs typeface="Calibri"/>
            </a:endParaRPr>
          </a:p>
          <a:p>
            <a:endParaRPr lang="en-GB" b="1">
              <a:solidFill>
                <a:srgbClr val="C00000"/>
              </a:solidFill>
              <a:cs typeface="Calibri"/>
            </a:endParaRPr>
          </a:p>
          <a:p>
            <a:endParaRPr lang="en-GB" b="1">
              <a:solidFill>
                <a:srgbClr val="C00000"/>
              </a:solidFill>
              <a:cs typeface="Calibri"/>
            </a:endParaRPr>
          </a:p>
          <a:p>
            <a:endParaRPr lang="en-GB">
              <a:cs typeface="Calibri"/>
            </a:endParaRPr>
          </a:p>
          <a:p>
            <a:endParaRPr lang="en-GB">
              <a:cs typeface="Calibri"/>
            </a:endParaRPr>
          </a:p>
          <a:p>
            <a:endParaRPr lang="en-GB">
              <a:cs typeface="Calibri"/>
            </a:endParaRPr>
          </a:p>
          <a:p>
            <a:r>
              <a:rPr lang="en-GB">
                <a:cs typeface="Calibri"/>
              </a:rPr>
              <a:t> A link to the SRC information leaflet </a:t>
            </a:r>
          </a:p>
          <a:p>
            <a:r>
              <a:rPr lang="en-GB">
                <a:cs typeface="Calibri"/>
              </a:rPr>
              <a:t>can be found </a:t>
            </a:r>
            <a:r>
              <a:rPr lang="en-GB">
                <a:cs typeface="Calibri"/>
                <a:hlinkClick r:id="rId4"/>
              </a:rPr>
              <a:t>here</a:t>
            </a:r>
            <a:endParaRPr lang="en-GB">
              <a:cs typeface="Calibri"/>
            </a:endParaRPr>
          </a:p>
        </p:txBody>
      </p:sp>
      <p:sp>
        <p:nvSpPr>
          <p:cNvPr id="8" name="TextBox 7">
            <a:extLst>
              <a:ext uri="{FF2B5EF4-FFF2-40B4-BE49-F238E27FC236}">
                <a16:creationId xmlns:a16="http://schemas.microsoft.com/office/drawing/2014/main" id="{3BB1D41E-90A5-4CE0-9201-37F3A0C06CC1}"/>
              </a:ext>
            </a:extLst>
          </p:cNvPr>
          <p:cNvSpPr txBox="1"/>
          <p:nvPr/>
        </p:nvSpPr>
        <p:spPr>
          <a:xfrm flipH="1">
            <a:off x="7827035" y="2208364"/>
            <a:ext cx="2101968"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rgbClr val="C00000"/>
                </a:solidFill>
              </a:rPr>
              <a:t>BTEC Creative Media </a:t>
            </a:r>
          </a:p>
          <a:p>
            <a:endParaRPr lang="en-GB" b="1">
              <a:solidFill>
                <a:srgbClr val="C00000"/>
              </a:solidFill>
              <a:cs typeface="Calibri"/>
            </a:endParaRPr>
          </a:p>
          <a:p>
            <a:endParaRPr lang="en-GB" b="1">
              <a:solidFill>
                <a:srgbClr val="C00000"/>
              </a:solidFill>
              <a:cs typeface="Calibri"/>
            </a:endParaRPr>
          </a:p>
          <a:p>
            <a:endParaRPr lang="en-GB" b="1">
              <a:solidFill>
                <a:srgbClr val="C00000"/>
              </a:solidFill>
              <a:cs typeface="Calibri"/>
            </a:endParaRPr>
          </a:p>
          <a:p>
            <a:endParaRPr lang="en-GB" b="1">
              <a:solidFill>
                <a:srgbClr val="C00000"/>
              </a:solidFill>
              <a:cs typeface="Calibri"/>
            </a:endParaRPr>
          </a:p>
          <a:p>
            <a:endParaRPr lang="en-GB" b="1">
              <a:solidFill>
                <a:srgbClr val="C00000"/>
              </a:solidFill>
              <a:cs typeface="Calibri"/>
            </a:endParaRPr>
          </a:p>
          <a:p>
            <a:endParaRPr lang="en-GB" b="1">
              <a:solidFill>
                <a:srgbClr val="C00000"/>
              </a:solidFill>
              <a:cs typeface="Calibri"/>
            </a:endParaRPr>
          </a:p>
          <a:p>
            <a:r>
              <a:rPr lang="en-GB">
                <a:cs typeface="Calibri"/>
              </a:rPr>
              <a:t>A link to the SRC information leaflet can be found </a:t>
            </a:r>
            <a:r>
              <a:rPr lang="en-GB">
                <a:cs typeface="Calibri"/>
                <a:hlinkClick r:id="rId5"/>
              </a:rPr>
              <a:t>here</a:t>
            </a:r>
            <a:r>
              <a:rPr lang="en-GB">
                <a:cs typeface="Calibri"/>
              </a:rPr>
              <a:t> </a:t>
            </a:r>
          </a:p>
        </p:txBody>
      </p:sp>
      <p:sp>
        <p:nvSpPr>
          <p:cNvPr id="9" name="TextBox 8">
            <a:extLst>
              <a:ext uri="{FF2B5EF4-FFF2-40B4-BE49-F238E27FC236}">
                <a16:creationId xmlns:a16="http://schemas.microsoft.com/office/drawing/2014/main" id="{5C2C18CC-6A50-4A6A-972A-182D2ED5E671}"/>
              </a:ext>
            </a:extLst>
          </p:cNvPr>
          <p:cNvSpPr txBox="1"/>
          <p:nvPr/>
        </p:nvSpPr>
        <p:spPr>
          <a:xfrm>
            <a:off x="9770853" y="2208362"/>
            <a:ext cx="2743200"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solidFill>
                  <a:srgbClr val="C00000"/>
                </a:solidFill>
              </a:rPr>
              <a:t>     BTEC Business</a:t>
            </a:r>
          </a:p>
          <a:p>
            <a:endParaRPr lang="en-GB" b="1">
              <a:solidFill>
                <a:srgbClr val="C00000"/>
              </a:solidFill>
              <a:cs typeface="Calibri"/>
            </a:endParaRPr>
          </a:p>
          <a:p>
            <a:endParaRPr lang="en-GB" b="1">
              <a:solidFill>
                <a:srgbClr val="C00000"/>
              </a:solidFill>
              <a:cs typeface="Calibri"/>
            </a:endParaRPr>
          </a:p>
          <a:p>
            <a:endParaRPr lang="en-GB" b="1">
              <a:solidFill>
                <a:srgbClr val="C00000"/>
              </a:solidFill>
              <a:cs typeface="Calibri"/>
            </a:endParaRPr>
          </a:p>
          <a:p>
            <a:endParaRPr lang="en-GB" b="1">
              <a:solidFill>
                <a:srgbClr val="C00000"/>
              </a:solidFill>
              <a:cs typeface="Calibri"/>
            </a:endParaRPr>
          </a:p>
          <a:p>
            <a:endParaRPr lang="en-GB" b="1">
              <a:solidFill>
                <a:srgbClr val="C00000"/>
              </a:solidFill>
              <a:cs typeface="Calibri"/>
            </a:endParaRPr>
          </a:p>
          <a:p>
            <a:endParaRPr lang="en-GB" b="1">
              <a:solidFill>
                <a:srgbClr val="C00000"/>
              </a:solidFill>
              <a:cs typeface="Calibri"/>
            </a:endParaRPr>
          </a:p>
          <a:p>
            <a:endParaRPr lang="en-GB" b="1">
              <a:solidFill>
                <a:srgbClr val="C00000"/>
              </a:solidFill>
              <a:cs typeface="Calibri"/>
            </a:endParaRPr>
          </a:p>
          <a:p>
            <a:r>
              <a:rPr lang="en-GB">
                <a:cs typeface="Calibri"/>
              </a:rPr>
              <a:t>A link to the specification can be found </a:t>
            </a:r>
            <a:r>
              <a:rPr lang="en-GB">
                <a:cs typeface="Calibri"/>
                <a:hlinkClick r:id="rId6"/>
              </a:rPr>
              <a:t>here</a:t>
            </a:r>
          </a:p>
          <a:p>
            <a:endParaRPr lang="en-GB" b="1">
              <a:solidFill>
                <a:srgbClr val="C00000"/>
              </a:solidFill>
              <a:cs typeface="Calibri"/>
            </a:endParaRPr>
          </a:p>
          <a:p>
            <a:endParaRPr lang="en-GB" b="1">
              <a:solidFill>
                <a:srgbClr val="C00000"/>
              </a:solidFill>
              <a:cs typeface="Calibri"/>
            </a:endParaRPr>
          </a:p>
          <a:p>
            <a:endParaRPr lang="en-GB" b="1">
              <a:solidFill>
                <a:srgbClr val="C00000"/>
              </a:solidFill>
              <a:cs typeface="Calibri"/>
            </a:endParaRPr>
          </a:p>
        </p:txBody>
      </p:sp>
      <p:pic>
        <p:nvPicPr>
          <p:cNvPr id="10" name="Picture 10">
            <a:extLst>
              <a:ext uri="{FF2B5EF4-FFF2-40B4-BE49-F238E27FC236}">
                <a16:creationId xmlns:a16="http://schemas.microsoft.com/office/drawing/2014/main" id="{D3BE5B1E-F29E-4AA8-B892-DC37D770E15B}"/>
              </a:ext>
            </a:extLst>
          </p:cNvPr>
          <p:cNvPicPr>
            <a:picLocks noChangeAspect="1"/>
          </p:cNvPicPr>
          <p:nvPr/>
        </p:nvPicPr>
        <p:blipFill>
          <a:blip r:embed="rId7"/>
          <a:stretch>
            <a:fillRect/>
          </a:stretch>
        </p:blipFill>
        <p:spPr>
          <a:xfrm>
            <a:off x="2869721" y="2662006"/>
            <a:ext cx="2182482" cy="1447724"/>
          </a:xfrm>
          <a:prstGeom prst="rect">
            <a:avLst/>
          </a:prstGeom>
        </p:spPr>
      </p:pic>
      <p:pic>
        <p:nvPicPr>
          <p:cNvPr id="11" name="Picture 11" descr="A picture containing fence, outdoor, grass, mountain&#10;&#10;Description automatically generated">
            <a:extLst>
              <a:ext uri="{FF2B5EF4-FFF2-40B4-BE49-F238E27FC236}">
                <a16:creationId xmlns:a16="http://schemas.microsoft.com/office/drawing/2014/main" id="{412F9400-A458-4565-9090-2B8F3B8B6CA3}"/>
              </a:ext>
            </a:extLst>
          </p:cNvPr>
          <p:cNvPicPr>
            <a:picLocks noChangeAspect="1"/>
          </p:cNvPicPr>
          <p:nvPr/>
        </p:nvPicPr>
        <p:blipFill>
          <a:blip r:embed="rId8"/>
          <a:stretch>
            <a:fillRect/>
          </a:stretch>
        </p:blipFill>
        <p:spPr>
          <a:xfrm>
            <a:off x="5319621" y="2770158"/>
            <a:ext cx="2070339" cy="1332061"/>
          </a:xfrm>
          <a:prstGeom prst="rect">
            <a:avLst/>
          </a:prstGeom>
        </p:spPr>
      </p:pic>
      <p:pic>
        <p:nvPicPr>
          <p:cNvPr id="12" name="Picture 12" descr="A person standing next to a boat&#10;&#10;Description automatically generated">
            <a:extLst>
              <a:ext uri="{FF2B5EF4-FFF2-40B4-BE49-F238E27FC236}">
                <a16:creationId xmlns:a16="http://schemas.microsoft.com/office/drawing/2014/main" id="{CEA62C5A-3272-472B-A055-9A7372274954}"/>
              </a:ext>
            </a:extLst>
          </p:cNvPr>
          <p:cNvPicPr>
            <a:picLocks noChangeAspect="1"/>
          </p:cNvPicPr>
          <p:nvPr/>
        </p:nvPicPr>
        <p:blipFill>
          <a:blip r:embed="rId9"/>
          <a:stretch>
            <a:fillRect/>
          </a:stretch>
        </p:blipFill>
        <p:spPr>
          <a:xfrm>
            <a:off x="382438" y="2671224"/>
            <a:ext cx="2239992" cy="1458042"/>
          </a:xfrm>
          <a:prstGeom prst="rect">
            <a:avLst/>
          </a:prstGeom>
        </p:spPr>
      </p:pic>
      <p:pic>
        <p:nvPicPr>
          <p:cNvPr id="13" name="Picture 13" descr="A picture containing circuit, computer&#10;&#10;Description automatically generated">
            <a:extLst>
              <a:ext uri="{FF2B5EF4-FFF2-40B4-BE49-F238E27FC236}">
                <a16:creationId xmlns:a16="http://schemas.microsoft.com/office/drawing/2014/main" id="{62F7CCD3-3F46-4E42-BEFF-A5C441571058}"/>
              </a:ext>
            </a:extLst>
          </p:cNvPr>
          <p:cNvPicPr>
            <a:picLocks noChangeAspect="1"/>
          </p:cNvPicPr>
          <p:nvPr/>
        </p:nvPicPr>
        <p:blipFill>
          <a:blip r:embed="rId10"/>
          <a:stretch>
            <a:fillRect/>
          </a:stretch>
        </p:blipFill>
        <p:spPr>
          <a:xfrm>
            <a:off x="7591246" y="2775370"/>
            <a:ext cx="2185358" cy="1393523"/>
          </a:xfrm>
          <a:prstGeom prst="rect">
            <a:avLst/>
          </a:prstGeom>
        </p:spPr>
      </p:pic>
      <p:pic>
        <p:nvPicPr>
          <p:cNvPr id="14" name="Picture 14">
            <a:extLst>
              <a:ext uri="{FF2B5EF4-FFF2-40B4-BE49-F238E27FC236}">
                <a16:creationId xmlns:a16="http://schemas.microsoft.com/office/drawing/2014/main" id="{86EC99FD-25B0-40CE-A243-91B0E824E9F2}"/>
              </a:ext>
            </a:extLst>
          </p:cNvPr>
          <p:cNvPicPr>
            <a:picLocks noChangeAspect="1"/>
          </p:cNvPicPr>
          <p:nvPr/>
        </p:nvPicPr>
        <p:blipFill>
          <a:blip r:embed="rId11"/>
          <a:stretch>
            <a:fillRect/>
          </a:stretch>
        </p:blipFill>
        <p:spPr>
          <a:xfrm>
            <a:off x="9943381" y="2811363"/>
            <a:ext cx="2009956" cy="1407803"/>
          </a:xfrm>
          <a:prstGeom prst="rect">
            <a:avLst/>
          </a:prstGeom>
        </p:spPr>
      </p:pic>
    </p:spTree>
    <p:extLst>
      <p:ext uri="{BB962C8B-B14F-4D97-AF65-F5344CB8AC3E}">
        <p14:creationId xmlns:p14="http://schemas.microsoft.com/office/powerpoint/2010/main" val="3185038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FCAF4-CB9D-4A46-8C38-A3022B605585}"/>
              </a:ext>
            </a:extLst>
          </p:cNvPr>
          <p:cNvSpPr>
            <a:spLocks noGrp="1"/>
          </p:cNvSpPr>
          <p:nvPr>
            <p:ph type="title"/>
          </p:nvPr>
        </p:nvSpPr>
        <p:spPr/>
        <p:txBody>
          <a:bodyPr/>
          <a:lstStyle/>
          <a:p>
            <a:pPr algn="ctr"/>
            <a:r>
              <a:rPr lang="en-GB">
                <a:latin typeface="Comic Sans MS"/>
              </a:rPr>
              <a:t>Personal Success &amp; Well-being</a:t>
            </a:r>
            <a:endParaRPr lang="en-GB">
              <a:latin typeface="Comic Sans MS"/>
              <a:cs typeface="Calibri Light" panose="020F0302020204030204"/>
            </a:endParaRPr>
          </a:p>
        </p:txBody>
      </p:sp>
      <p:pic>
        <p:nvPicPr>
          <p:cNvPr id="3" name="Picture 3" descr="Logo&#10;&#10;Description automatically generated">
            <a:extLst>
              <a:ext uri="{FF2B5EF4-FFF2-40B4-BE49-F238E27FC236}">
                <a16:creationId xmlns:a16="http://schemas.microsoft.com/office/drawing/2014/main" id="{25C0C2E7-7E6F-42DE-B4E8-602AF547FA69}"/>
              </a:ext>
            </a:extLst>
          </p:cNvPr>
          <p:cNvPicPr>
            <a:picLocks noChangeAspect="1"/>
          </p:cNvPicPr>
          <p:nvPr/>
        </p:nvPicPr>
        <p:blipFill>
          <a:blip r:embed="rId2"/>
          <a:stretch>
            <a:fillRect/>
          </a:stretch>
        </p:blipFill>
        <p:spPr>
          <a:xfrm>
            <a:off x="8609527" y="1696010"/>
            <a:ext cx="2743199" cy="997527"/>
          </a:xfrm>
          <a:prstGeom prst="rect">
            <a:avLst/>
          </a:prstGeom>
        </p:spPr>
      </p:pic>
      <p:sp>
        <p:nvSpPr>
          <p:cNvPr id="4" name="Speech Bubble: Rectangle with Corners Rounded 3">
            <a:extLst>
              <a:ext uri="{FF2B5EF4-FFF2-40B4-BE49-F238E27FC236}">
                <a16:creationId xmlns:a16="http://schemas.microsoft.com/office/drawing/2014/main" id="{780FB621-3618-440B-9548-4966495C7664}"/>
              </a:ext>
            </a:extLst>
          </p:cNvPr>
          <p:cNvSpPr/>
          <p:nvPr/>
        </p:nvSpPr>
        <p:spPr>
          <a:xfrm>
            <a:off x="497983" y="1566479"/>
            <a:ext cx="5838422" cy="4368083"/>
          </a:xfrm>
          <a:prstGeom prst="wedgeRoundRectCallou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D8D9502-9FD1-4DDF-876D-911A68D06EEF}"/>
              </a:ext>
            </a:extLst>
          </p:cNvPr>
          <p:cNvSpPr txBox="1"/>
          <p:nvPr/>
        </p:nvSpPr>
        <p:spPr>
          <a:xfrm>
            <a:off x="896289" y="1711951"/>
            <a:ext cx="5157988" cy="47397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cs typeface="Calibri"/>
              </a:rPr>
              <a:t>- </a:t>
            </a:r>
            <a:r>
              <a:rPr lang="en-GB">
                <a:latin typeface="Comic Sans MS"/>
                <a:cs typeface="Calibri"/>
              </a:rPr>
              <a:t>The Level 2 Certificate in OCN Personal Success and Well-being equates to a Grade B at GCSE </a:t>
            </a:r>
          </a:p>
          <a:p>
            <a:r>
              <a:rPr lang="en-GB">
                <a:latin typeface="Comic Sans MS"/>
                <a:cs typeface="Calibri"/>
              </a:rPr>
              <a:t>- In order to achieve the Certificate, learners must complete a total of 13 credits over the 2-year course</a:t>
            </a:r>
          </a:p>
          <a:p>
            <a:r>
              <a:rPr lang="en-GB">
                <a:latin typeface="Comic Sans MS"/>
                <a:cs typeface="Calibri"/>
              </a:rPr>
              <a:t>-Units studied include:</a:t>
            </a:r>
          </a:p>
          <a:p>
            <a:endParaRPr lang="en-GB">
              <a:solidFill>
                <a:srgbClr val="000000"/>
              </a:solidFill>
              <a:latin typeface="Comic Sans MS"/>
              <a:cs typeface="Calibri"/>
            </a:endParaRPr>
          </a:p>
          <a:p>
            <a:pPr marL="285750" indent="-285750">
              <a:buFont typeface="Arial"/>
              <a:buChar char="•"/>
            </a:pPr>
            <a:r>
              <a:rPr lang="en-GB" sz="2000" b="1">
                <a:solidFill>
                  <a:srgbClr val="C00000"/>
                </a:solidFill>
                <a:latin typeface="Comic Sans MS"/>
                <a:cs typeface="Calibri"/>
              </a:rPr>
              <a:t>Improving Confidence and Self-Esteem</a:t>
            </a:r>
          </a:p>
          <a:p>
            <a:pPr marL="285750" indent="-285750">
              <a:buFont typeface="Arial"/>
              <a:buChar char="•"/>
            </a:pPr>
            <a:r>
              <a:rPr lang="en-GB" sz="2000" b="1">
                <a:solidFill>
                  <a:srgbClr val="C00000"/>
                </a:solidFill>
                <a:latin typeface="Comic Sans MS"/>
                <a:cs typeface="Calibri"/>
              </a:rPr>
              <a:t>Personal Motivation</a:t>
            </a:r>
          </a:p>
          <a:p>
            <a:pPr marL="285750" indent="-285750">
              <a:buFont typeface="Arial"/>
              <a:buChar char="•"/>
            </a:pPr>
            <a:r>
              <a:rPr lang="en-GB" sz="2000" b="1">
                <a:solidFill>
                  <a:srgbClr val="C00000"/>
                </a:solidFill>
                <a:latin typeface="Comic Sans MS"/>
                <a:cs typeface="Calibri"/>
              </a:rPr>
              <a:t>Managing Personal Finances</a:t>
            </a:r>
          </a:p>
          <a:p>
            <a:pPr marL="285750" indent="-285750">
              <a:buFont typeface="Arial"/>
              <a:buChar char="•"/>
            </a:pPr>
            <a:r>
              <a:rPr lang="en-GB" sz="2000" b="1">
                <a:solidFill>
                  <a:srgbClr val="C00000"/>
                </a:solidFill>
                <a:latin typeface="Comic Sans MS"/>
                <a:cs typeface="Calibri"/>
              </a:rPr>
              <a:t>Personal Improvement Through Sport </a:t>
            </a:r>
          </a:p>
          <a:p>
            <a:pPr marL="285750" indent="-285750">
              <a:buFont typeface="Arial"/>
              <a:buChar char="•"/>
            </a:pPr>
            <a:endParaRPr lang="en-GB" sz="2000">
              <a:latin typeface="Comic Sans MS"/>
              <a:cs typeface="Calibri"/>
            </a:endParaRPr>
          </a:p>
          <a:p>
            <a:endParaRPr lang="en-GB">
              <a:cs typeface="Calibri"/>
            </a:endParaRPr>
          </a:p>
        </p:txBody>
      </p:sp>
      <p:sp>
        <p:nvSpPr>
          <p:cNvPr id="6" name="Cloud 5">
            <a:extLst>
              <a:ext uri="{FF2B5EF4-FFF2-40B4-BE49-F238E27FC236}">
                <a16:creationId xmlns:a16="http://schemas.microsoft.com/office/drawing/2014/main" id="{9D292068-C5EC-4D5C-8007-687E479E5942}"/>
              </a:ext>
            </a:extLst>
          </p:cNvPr>
          <p:cNvSpPr/>
          <p:nvPr/>
        </p:nvSpPr>
        <p:spPr>
          <a:xfrm>
            <a:off x="6754968" y="2843011"/>
            <a:ext cx="5258872" cy="3960252"/>
          </a:xfrm>
          <a:prstGeom prst="cloud">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1D3BEC5F-7358-46E5-B5C0-CEAC17DD84BB}"/>
              </a:ext>
            </a:extLst>
          </p:cNvPr>
          <p:cNvSpPr txBox="1"/>
          <p:nvPr/>
        </p:nvSpPr>
        <p:spPr>
          <a:xfrm>
            <a:off x="7636233" y="3751106"/>
            <a:ext cx="3601790"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Comic Sans MS"/>
                <a:cs typeface="Calibri"/>
              </a:rPr>
              <a:t>Learners complete a portfolio of evidence throughout the course, with a mixture of practical tasks, group discussion and some writing to log, record and evaluate their skills. </a:t>
            </a:r>
          </a:p>
        </p:txBody>
      </p:sp>
      <p:pic>
        <p:nvPicPr>
          <p:cNvPr id="8" name="Picture 8" descr="A picture containing green, indoor, sign, person&#10;&#10;Description automatically generated">
            <a:extLst>
              <a:ext uri="{FF2B5EF4-FFF2-40B4-BE49-F238E27FC236}">
                <a16:creationId xmlns:a16="http://schemas.microsoft.com/office/drawing/2014/main" id="{452E069C-EBE8-4A87-8757-904FCB92FE33}"/>
              </a:ext>
            </a:extLst>
          </p:cNvPr>
          <p:cNvPicPr>
            <a:picLocks noChangeAspect="1"/>
          </p:cNvPicPr>
          <p:nvPr/>
        </p:nvPicPr>
        <p:blipFill>
          <a:blip r:embed="rId3"/>
          <a:stretch>
            <a:fillRect/>
          </a:stretch>
        </p:blipFill>
        <p:spPr>
          <a:xfrm>
            <a:off x="10391104" y="301316"/>
            <a:ext cx="1669960" cy="1178943"/>
          </a:xfrm>
          <a:prstGeom prst="rect">
            <a:avLst/>
          </a:prstGeom>
        </p:spPr>
      </p:pic>
    </p:spTree>
    <p:extLst>
      <p:ext uri="{BB962C8B-B14F-4D97-AF65-F5344CB8AC3E}">
        <p14:creationId xmlns:p14="http://schemas.microsoft.com/office/powerpoint/2010/main" val="32044254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3961" y="235974"/>
            <a:ext cx="11444749" cy="636137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2504901" y="286822"/>
            <a:ext cx="6912768" cy="1470025"/>
          </a:xfrm>
        </p:spPr>
        <p:txBody>
          <a:bodyPr/>
          <a:lstStyle/>
          <a:p>
            <a:r>
              <a:rPr lang="en-GB" sz="2000">
                <a:solidFill>
                  <a:srgbClr val="C00000"/>
                </a:solidFill>
                <a:latin typeface="Comic Sans MS" pitchFamily="66" charset="0"/>
              </a:rPr>
              <a:t>GCSE</a:t>
            </a:r>
            <a:br>
              <a:rPr lang="en-GB">
                <a:solidFill>
                  <a:srgbClr val="C00000"/>
                </a:solidFill>
                <a:latin typeface="Comic Sans MS" pitchFamily="66" charset="0"/>
              </a:rPr>
            </a:br>
            <a:r>
              <a:rPr lang="en-GB">
                <a:solidFill>
                  <a:srgbClr val="C00000"/>
                </a:solidFill>
                <a:latin typeface="Comic Sans MS" pitchFamily="66" charset="0"/>
              </a:rPr>
              <a:t>Physical Education</a:t>
            </a:r>
          </a:p>
        </p:txBody>
      </p:sp>
      <p:pic>
        <p:nvPicPr>
          <p:cNvPr id="1038" name="Picture 14"/>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flipH="1">
            <a:off x="7617469" y="5521932"/>
            <a:ext cx="1196752" cy="1196752"/>
          </a:xfrm>
          <a:prstGeom prst="rect">
            <a:avLst/>
          </a:prstGeom>
          <a:noFill/>
          <a:ln w="9525">
            <a:noFill/>
            <a:miter lim="800000"/>
            <a:headEnd/>
            <a:tailEnd/>
          </a:ln>
          <a:effectLst/>
        </p:spPr>
      </p:pic>
      <p:pic>
        <p:nvPicPr>
          <p:cNvPr id="1039" name="Picture 15"/>
          <p:cNvPicPr>
            <a:picLocks noChangeAspect="1" noChangeArrowheads="1"/>
          </p:cNvPicPr>
          <p:nvPr/>
        </p:nvPicPr>
        <p:blipFill>
          <a:blip r:embed="rId3" cstate="print"/>
          <a:srcRect/>
          <a:stretch>
            <a:fillRect/>
          </a:stretch>
        </p:blipFill>
        <p:spPr bwMode="auto">
          <a:xfrm flipH="1">
            <a:off x="6249317" y="4667800"/>
            <a:ext cx="1536642" cy="1186788"/>
          </a:xfrm>
          <a:prstGeom prst="rect">
            <a:avLst/>
          </a:prstGeom>
          <a:noFill/>
          <a:ln w="9525">
            <a:noFill/>
            <a:miter lim="800000"/>
            <a:headEnd/>
            <a:tailEnd/>
          </a:ln>
          <a:effectLst/>
        </p:spPr>
      </p:pic>
      <p:pic>
        <p:nvPicPr>
          <p:cNvPr id="1041" name="Picture 17"/>
          <p:cNvPicPr>
            <a:picLocks noChangeAspect="1" noChangeArrowheads="1"/>
          </p:cNvPicPr>
          <p:nvPr/>
        </p:nvPicPr>
        <p:blipFill>
          <a:blip r:embed="rId4" cstate="print"/>
          <a:srcRect/>
          <a:stretch>
            <a:fillRect/>
          </a:stretch>
        </p:blipFill>
        <p:spPr bwMode="auto">
          <a:xfrm>
            <a:off x="7196906" y="3865749"/>
            <a:ext cx="1008112" cy="1008112"/>
          </a:xfrm>
          <a:prstGeom prst="rect">
            <a:avLst/>
          </a:prstGeom>
          <a:noFill/>
          <a:ln w="9525">
            <a:noFill/>
            <a:miter lim="800000"/>
            <a:headEnd/>
            <a:tailEnd/>
          </a:ln>
          <a:effectLst/>
        </p:spPr>
      </p:pic>
      <p:pic>
        <p:nvPicPr>
          <p:cNvPr id="1042" name="Picture 18"/>
          <p:cNvPicPr>
            <a:picLocks noChangeAspect="1" noChangeArrowheads="1"/>
          </p:cNvPicPr>
          <p:nvPr/>
        </p:nvPicPr>
        <p:blipFill>
          <a:blip r:embed="rId5" cstate="print"/>
          <a:srcRect/>
          <a:stretch>
            <a:fillRect/>
          </a:stretch>
        </p:blipFill>
        <p:spPr bwMode="auto">
          <a:xfrm flipH="1">
            <a:off x="9417669" y="3933535"/>
            <a:ext cx="1368152" cy="1227216"/>
          </a:xfrm>
          <a:prstGeom prst="rect">
            <a:avLst/>
          </a:prstGeom>
          <a:noFill/>
          <a:ln w="9525">
            <a:noFill/>
            <a:miter lim="800000"/>
            <a:headEnd/>
            <a:tailEnd/>
          </a:ln>
          <a:effectLst/>
        </p:spPr>
      </p:pic>
      <p:pic>
        <p:nvPicPr>
          <p:cNvPr id="1044" name="Picture 20"/>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9345661" y="5161892"/>
            <a:ext cx="1296144" cy="1296144"/>
          </a:xfrm>
          <a:prstGeom prst="rect">
            <a:avLst/>
          </a:prstGeom>
          <a:noFill/>
          <a:ln w="9525">
            <a:noFill/>
            <a:miter lim="800000"/>
            <a:headEnd/>
            <a:tailEnd/>
          </a:ln>
          <a:effectLst/>
        </p:spPr>
      </p:pic>
      <p:sp>
        <p:nvSpPr>
          <p:cNvPr id="23" name="TextBox 22"/>
          <p:cNvSpPr txBox="1"/>
          <p:nvPr/>
        </p:nvSpPr>
        <p:spPr>
          <a:xfrm>
            <a:off x="1394139" y="2752473"/>
            <a:ext cx="3816424" cy="400110"/>
          </a:xfrm>
          <a:prstGeom prst="rect">
            <a:avLst/>
          </a:prstGeom>
          <a:noFill/>
        </p:spPr>
        <p:txBody>
          <a:bodyPr wrap="square" rtlCol="0">
            <a:spAutoFit/>
          </a:bodyPr>
          <a:lstStyle/>
          <a:p>
            <a:r>
              <a:rPr lang="en-GB" sz="2000" b="1"/>
              <a:t>Theory: 2 exams 25% each</a:t>
            </a:r>
          </a:p>
        </p:txBody>
      </p:sp>
      <p:sp>
        <p:nvSpPr>
          <p:cNvPr id="24" name="TextBox 23"/>
          <p:cNvSpPr txBox="1"/>
          <p:nvPr/>
        </p:nvSpPr>
        <p:spPr>
          <a:xfrm>
            <a:off x="3762510" y="1844824"/>
            <a:ext cx="4497770" cy="523220"/>
          </a:xfrm>
          <a:prstGeom prst="rect">
            <a:avLst/>
          </a:prstGeom>
          <a:noFill/>
        </p:spPr>
        <p:txBody>
          <a:bodyPr wrap="none" rtlCol="0">
            <a:spAutoFit/>
          </a:bodyPr>
          <a:lstStyle/>
          <a:p>
            <a:pPr algn="ctr"/>
            <a:r>
              <a:rPr lang="en-GB" sz="2800"/>
              <a:t>50% Theory        50% Practical</a:t>
            </a:r>
          </a:p>
        </p:txBody>
      </p:sp>
      <p:cxnSp>
        <p:nvCxnSpPr>
          <p:cNvPr id="26" name="Straight Arrow Connector 25"/>
          <p:cNvCxnSpPr/>
          <p:nvPr/>
        </p:nvCxnSpPr>
        <p:spPr>
          <a:xfrm flipH="1">
            <a:off x="3513013" y="2392433"/>
            <a:ext cx="1192929" cy="36004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7042484" y="2308478"/>
            <a:ext cx="863017" cy="40514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897389" y="2713621"/>
            <a:ext cx="3312368" cy="1323439"/>
          </a:xfrm>
          <a:prstGeom prst="rect">
            <a:avLst/>
          </a:prstGeom>
          <a:noFill/>
        </p:spPr>
        <p:txBody>
          <a:bodyPr wrap="square" rtlCol="0">
            <a:spAutoFit/>
          </a:bodyPr>
          <a:lstStyle/>
          <a:p>
            <a:r>
              <a:rPr lang="en-GB" sz="2000" b="1"/>
              <a:t>Practical: 50%</a:t>
            </a:r>
          </a:p>
          <a:p>
            <a:endParaRPr lang="en-GB" sz="2000" b="1"/>
          </a:p>
          <a:p>
            <a:r>
              <a:rPr lang="en-GB" sz="2000"/>
              <a:t>Individual Performance in 3 Physical Activities or Sports.</a:t>
            </a:r>
          </a:p>
        </p:txBody>
      </p:sp>
      <p:sp>
        <p:nvSpPr>
          <p:cNvPr id="35" name="Rectangle 34"/>
          <p:cNvSpPr/>
          <p:nvPr/>
        </p:nvSpPr>
        <p:spPr>
          <a:xfrm>
            <a:off x="1250123" y="3328536"/>
            <a:ext cx="1656184" cy="194421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p:cNvSpPr txBox="1"/>
          <p:nvPr/>
        </p:nvSpPr>
        <p:spPr>
          <a:xfrm>
            <a:off x="1250123" y="3400544"/>
            <a:ext cx="1512168" cy="861774"/>
          </a:xfrm>
          <a:prstGeom prst="rect">
            <a:avLst/>
          </a:prstGeom>
          <a:noFill/>
        </p:spPr>
        <p:txBody>
          <a:bodyPr wrap="square" rtlCol="0">
            <a:spAutoFit/>
          </a:bodyPr>
          <a:lstStyle/>
          <a:p>
            <a:r>
              <a:rPr lang="en-GB" sz="1400" b="1"/>
              <a:t>Exam Paper 1:</a:t>
            </a:r>
          </a:p>
          <a:p>
            <a:r>
              <a:rPr lang="en-GB" sz="1200"/>
              <a:t>Factors Underpinning Health and Performance.</a:t>
            </a:r>
          </a:p>
        </p:txBody>
      </p:sp>
      <p:sp>
        <p:nvSpPr>
          <p:cNvPr id="37" name="TextBox 36"/>
          <p:cNvSpPr txBox="1"/>
          <p:nvPr/>
        </p:nvSpPr>
        <p:spPr>
          <a:xfrm>
            <a:off x="1394139" y="4192633"/>
            <a:ext cx="1368152" cy="1015663"/>
          </a:xfrm>
          <a:prstGeom prst="rect">
            <a:avLst/>
          </a:prstGeom>
          <a:noFill/>
        </p:spPr>
        <p:txBody>
          <a:bodyPr wrap="square" rtlCol="0">
            <a:spAutoFit/>
          </a:bodyPr>
          <a:lstStyle/>
          <a:p>
            <a:pPr>
              <a:buFont typeface="Arial" pitchFamily="34" charset="0"/>
              <a:buChar char="•"/>
            </a:pPr>
            <a:r>
              <a:rPr lang="en-GB" sz="1200" i="1">
                <a:solidFill>
                  <a:srgbClr val="FF0000"/>
                </a:solidFill>
              </a:rPr>
              <a:t>The Body at work</a:t>
            </a:r>
          </a:p>
          <a:p>
            <a:pPr>
              <a:buFont typeface="Arial" pitchFamily="34" charset="0"/>
              <a:buChar char="•"/>
            </a:pPr>
            <a:r>
              <a:rPr lang="en-GB" sz="1200" i="1">
                <a:solidFill>
                  <a:srgbClr val="FF0000"/>
                </a:solidFill>
              </a:rPr>
              <a:t>Health and Lifestyle Decisions</a:t>
            </a:r>
          </a:p>
          <a:p>
            <a:pPr>
              <a:buFont typeface="Arial" pitchFamily="34" charset="0"/>
              <a:buChar char="•"/>
            </a:pPr>
            <a:r>
              <a:rPr lang="en-GB" sz="1200" i="1">
                <a:solidFill>
                  <a:srgbClr val="FF0000"/>
                </a:solidFill>
              </a:rPr>
              <a:t>The Active Leisure Industry</a:t>
            </a:r>
          </a:p>
        </p:txBody>
      </p:sp>
      <p:sp>
        <p:nvSpPr>
          <p:cNvPr id="38" name="Rectangle 37"/>
          <p:cNvSpPr/>
          <p:nvPr/>
        </p:nvSpPr>
        <p:spPr>
          <a:xfrm>
            <a:off x="3122331" y="3328536"/>
            <a:ext cx="1656184" cy="19442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b="1">
              <a:solidFill>
                <a:schemeClr val="tx1"/>
              </a:solidFill>
            </a:endParaRPr>
          </a:p>
        </p:txBody>
      </p:sp>
      <p:sp>
        <p:nvSpPr>
          <p:cNvPr id="39" name="TextBox 38"/>
          <p:cNvSpPr txBox="1"/>
          <p:nvPr/>
        </p:nvSpPr>
        <p:spPr>
          <a:xfrm>
            <a:off x="3194339" y="3400544"/>
            <a:ext cx="1512168" cy="1785104"/>
          </a:xfrm>
          <a:prstGeom prst="rect">
            <a:avLst/>
          </a:prstGeom>
          <a:solidFill>
            <a:schemeClr val="bg1">
              <a:lumMod val="95000"/>
            </a:schemeClr>
          </a:solidFill>
        </p:spPr>
        <p:txBody>
          <a:bodyPr wrap="square" rtlCol="0">
            <a:spAutoFit/>
          </a:bodyPr>
          <a:lstStyle/>
          <a:p>
            <a:r>
              <a:rPr lang="en-GB" sz="1400" b="1"/>
              <a:t>Exam Paper 1:</a:t>
            </a:r>
          </a:p>
          <a:p>
            <a:r>
              <a:rPr lang="en-GB" sz="1200"/>
              <a:t>Developing Performance</a:t>
            </a:r>
          </a:p>
          <a:p>
            <a:endParaRPr lang="en-GB" sz="1200"/>
          </a:p>
          <a:p>
            <a:pPr>
              <a:buFont typeface="Arial" pitchFamily="34" charset="0"/>
              <a:buChar char="•"/>
            </a:pPr>
            <a:r>
              <a:rPr lang="en-GB" sz="1200" i="1">
                <a:solidFill>
                  <a:srgbClr val="FF0000"/>
                </a:solidFill>
              </a:rPr>
              <a:t>Developing Physical Fitness for Performance</a:t>
            </a:r>
          </a:p>
          <a:p>
            <a:pPr>
              <a:buFont typeface="Arial" pitchFamily="34" charset="0"/>
              <a:buChar char="•"/>
            </a:pPr>
            <a:r>
              <a:rPr lang="en-GB" sz="1200" i="1">
                <a:solidFill>
                  <a:srgbClr val="FF0000"/>
                </a:solidFill>
              </a:rPr>
              <a:t>Developing Skilled Performance</a:t>
            </a:r>
          </a:p>
        </p:txBody>
      </p:sp>
      <p:pic>
        <p:nvPicPr>
          <p:cNvPr id="1045" name="Picture 21" descr="C:\Users\User\Downloads\IMG_A212A0C4D2AE-1.JPEG"/>
          <p:cNvPicPr>
            <a:picLocks noChangeAspect="1" noChangeArrowheads="1"/>
          </p:cNvPicPr>
          <p:nvPr/>
        </p:nvPicPr>
        <p:blipFill>
          <a:blip r:embed="rId7" cstate="print"/>
          <a:srcRect/>
          <a:stretch>
            <a:fillRect/>
          </a:stretch>
        </p:blipFill>
        <p:spPr bwMode="auto">
          <a:xfrm>
            <a:off x="2618276" y="5560785"/>
            <a:ext cx="887363" cy="887363"/>
          </a:xfrm>
          <a:prstGeom prst="rect">
            <a:avLst/>
          </a:prstGeom>
          <a:noFill/>
        </p:spPr>
      </p:pic>
      <p:sp>
        <p:nvSpPr>
          <p:cNvPr id="41" name="Oval 40"/>
          <p:cNvSpPr/>
          <p:nvPr/>
        </p:nvSpPr>
        <p:spPr>
          <a:xfrm>
            <a:off x="8049517" y="4153780"/>
            <a:ext cx="1728192" cy="1512168"/>
          </a:xfrm>
          <a:prstGeom prst="ellipse">
            <a:avLst/>
          </a:prstGeom>
          <a:solidFill>
            <a:schemeClr val="bg1"/>
          </a:solidFill>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41">
            <a:hlinkClick r:id="rId8" action="ppaction://hlinkfile"/>
          </p:cNvPr>
          <p:cNvSpPr txBox="1"/>
          <p:nvPr/>
        </p:nvSpPr>
        <p:spPr>
          <a:xfrm>
            <a:off x="8193533" y="4513821"/>
            <a:ext cx="1440160" cy="646331"/>
          </a:xfrm>
          <a:prstGeom prst="rect">
            <a:avLst/>
          </a:prstGeom>
          <a:noFill/>
        </p:spPr>
        <p:txBody>
          <a:bodyPr wrap="square" rtlCol="0">
            <a:spAutoFit/>
          </a:bodyPr>
          <a:lstStyle/>
          <a:p>
            <a:r>
              <a:rPr lang="en-GB" sz="1200"/>
              <a:t>A full list of CCEA approved activities can be found </a:t>
            </a:r>
            <a:r>
              <a:rPr lang="en-GB" sz="1200">
                <a:hlinkClick r:id="rId9"/>
              </a:rPr>
              <a:t>here</a:t>
            </a:r>
            <a:endParaRPr lang="en-GB" sz="1200"/>
          </a:p>
        </p:txBody>
      </p:sp>
    </p:spTree>
    <p:extLst>
      <p:ext uri="{BB962C8B-B14F-4D97-AF65-F5344CB8AC3E}">
        <p14:creationId xmlns:p14="http://schemas.microsoft.com/office/powerpoint/2010/main" val="39240915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2AFCAF4-CB9D-4A46-8C38-A3022B605585}"/>
              </a:ext>
            </a:extLst>
          </p:cNvPr>
          <p:cNvSpPr>
            <a:spLocks noGrp="1"/>
          </p:cNvSpPr>
          <p:nvPr>
            <p:ph type="title"/>
          </p:nvPr>
        </p:nvSpPr>
        <p:spPr>
          <a:xfrm>
            <a:off x="395664" y="1004094"/>
            <a:ext cx="3669161" cy="4816060"/>
          </a:xfrm>
        </p:spPr>
        <p:txBody>
          <a:bodyPr vert="horz" lIns="91440" tIns="45720" rIns="91440" bIns="45720" rtlCol="0" anchor="ctr">
            <a:normAutofit/>
          </a:bodyPr>
          <a:lstStyle/>
          <a:p>
            <a:r>
              <a:rPr lang="en-US" sz="3700" kern="1200">
                <a:solidFill>
                  <a:srgbClr val="FFFFFF"/>
                </a:solidFill>
                <a:latin typeface="Comic Sans MS"/>
              </a:rPr>
              <a:t>Prince's Trust:</a:t>
            </a:r>
            <a:br>
              <a:rPr lang="en-US" sz="3700" kern="1200">
                <a:latin typeface="Comic Sans MS"/>
              </a:rPr>
            </a:br>
            <a:r>
              <a:rPr lang="en-US" sz="3700" kern="1200">
                <a:solidFill>
                  <a:srgbClr val="FFFFFF"/>
                </a:solidFill>
                <a:latin typeface="Comic Sans MS"/>
              </a:rPr>
              <a:t>Level 2 Personal Development and Employability</a:t>
            </a:r>
          </a:p>
        </p:txBody>
      </p:sp>
      <p:sp>
        <p:nvSpPr>
          <p:cNvPr id="4" name="TextBox 3">
            <a:extLst>
              <a:ext uri="{FF2B5EF4-FFF2-40B4-BE49-F238E27FC236}">
                <a16:creationId xmlns:a16="http://schemas.microsoft.com/office/drawing/2014/main" id="{22D05EA2-6BB0-4AA3-96EF-CA0AB72C79B5}"/>
              </a:ext>
            </a:extLst>
          </p:cNvPr>
          <p:cNvSpPr txBox="1"/>
          <p:nvPr/>
        </p:nvSpPr>
        <p:spPr>
          <a:xfrm>
            <a:off x="5386084" y="801866"/>
            <a:ext cx="6312498" cy="5230634"/>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lnSpcReduction="10000"/>
          </a:bodyPr>
          <a:lstStyle/>
          <a:p>
            <a:pPr indent="-228600">
              <a:lnSpc>
                <a:spcPct val="90000"/>
              </a:lnSpc>
              <a:spcAft>
                <a:spcPts val="600"/>
              </a:spcAft>
              <a:buFont typeface="Arial" panose="020B0604020202020204" pitchFamily="34" charset="0"/>
              <a:buChar char="•"/>
            </a:pPr>
            <a:r>
              <a:rPr lang="en-US" sz="2800">
                <a:solidFill>
                  <a:srgbClr val="000000"/>
                </a:solidFill>
                <a:latin typeface="Comic Sans MS"/>
              </a:rPr>
              <a:t>Approximately 6 units of work are    completed. Each pupil creates    a portfolio for each, to be    assessed through Internal and    External Verification.</a:t>
            </a:r>
            <a:endParaRPr lang="en-US" sz="2800">
              <a:solidFill>
                <a:srgbClr val="000000"/>
              </a:solidFill>
              <a:latin typeface="Comic Sans MS"/>
              <a:cs typeface="Calibri"/>
            </a:endParaRPr>
          </a:p>
          <a:p>
            <a:pPr indent="-228600">
              <a:lnSpc>
                <a:spcPct val="90000"/>
              </a:lnSpc>
              <a:spcAft>
                <a:spcPts val="600"/>
              </a:spcAft>
              <a:buFont typeface="Arial" panose="020B0604020202020204" pitchFamily="34" charset="0"/>
              <a:buChar char="•"/>
            </a:pPr>
            <a:r>
              <a:rPr lang="en-US" sz="2800">
                <a:latin typeface="Comic Sans MS"/>
                <a:cs typeface="Calibri"/>
              </a:rPr>
              <a:t>The focus is on transferable skills     that can be used  in further        education or in the workplace. </a:t>
            </a:r>
          </a:p>
          <a:p>
            <a:pPr indent="-228600">
              <a:lnSpc>
                <a:spcPct val="90000"/>
              </a:lnSpc>
              <a:spcAft>
                <a:spcPts val="600"/>
              </a:spcAft>
              <a:buFont typeface="Arial" panose="020B0604020202020204" pitchFamily="34" charset="0"/>
              <a:buChar char="•"/>
            </a:pPr>
            <a:r>
              <a:rPr lang="en-US" sz="2800">
                <a:latin typeface="Comic Sans MS"/>
                <a:cs typeface="Calibri"/>
              </a:rPr>
              <a:t>For example: Teamwork; Digital    Skills or Presentation Skills.</a:t>
            </a:r>
            <a:endParaRPr lang="en-US" sz="2800">
              <a:cs typeface="Calibri"/>
            </a:endParaRPr>
          </a:p>
          <a:p>
            <a:pPr indent="-228600">
              <a:lnSpc>
                <a:spcPct val="90000"/>
              </a:lnSpc>
              <a:spcAft>
                <a:spcPts val="600"/>
              </a:spcAft>
              <a:buFont typeface="Arial" panose="020B0604020202020204" pitchFamily="34" charset="0"/>
              <a:buChar char="•"/>
            </a:pPr>
            <a:r>
              <a:rPr lang="en-US" sz="2800">
                <a:latin typeface="Comic Sans MS"/>
                <a:cs typeface="Calibri"/>
              </a:rPr>
              <a:t>This qualification is equivalent         to 2 GCSEs.</a:t>
            </a:r>
          </a:p>
          <a:p>
            <a:endParaRPr lang="en-GB">
              <a:cs typeface="Calibri"/>
            </a:endParaRPr>
          </a:p>
        </p:txBody>
      </p:sp>
    </p:spTree>
    <p:extLst>
      <p:ext uri="{BB962C8B-B14F-4D97-AF65-F5344CB8AC3E}">
        <p14:creationId xmlns:p14="http://schemas.microsoft.com/office/powerpoint/2010/main" val="5720722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3B2069EE-A08E-44F0-B3F9-3CF8CC2DCA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26740" cy="6857542"/>
          </a:xfrm>
          <a:custGeom>
            <a:avLst/>
            <a:gdLst>
              <a:gd name="connsiteX0" fmla="*/ 0 w 6126740"/>
              <a:gd name="connsiteY0" fmla="*/ 0 h 6857542"/>
              <a:gd name="connsiteX1" fmla="*/ 4980067 w 6126740"/>
              <a:gd name="connsiteY1" fmla="*/ 0 h 6857542"/>
              <a:gd name="connsiteX2" fmla="*/ 4992714 w 6126740"/>
              <a:gd name="connsiteY2" fmla="*/ 31774 h 6857542"/>
              <a:gd name="connsiteX3" fmla="*/ 6047722 w 6126740"/>
              <a:gd name="connsiteY3" fmla="*/ 2682457 h 6857542"/>
              <a:gd name="connsiteX4" fmla="*/ 6047722 w 6126740"/>
              <a:gd name="connsiteY4" fmla="*/ 3752208 h 6857542"/>
              <a:gd name="connsiteX5" fmla="*/ 4890218 w 6126740"/>
              <a:gd name="connsiteY5" fmla="*/ 6660411 h 6857542"/>
              <a:gd name="connsiteX6" fmla="*/ 4811756 w 6126740"/>
              <a:gd name="connsiteY6" fmla="*/ 6857542 h 6857542"/>
              <a:gd name="connsiteX7" fmla="*/ 0 w 6126740"/>
              <a:gd name="connsiteY7" fmla="*/ 6857542 h 685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26740" h="6857542">
                <a:moveTo>
                  <a:pt x="0" y="0"/>
                </a:moveTo>
                <a:lnTo>
                  <a:pt x="4980067" y="0"/>
                </a:lnTo>
                <a:lnTo>
                  <a:pt x="4992714" y="31774"/>
                </a:lnTo>
                <a:cubicBezTo>
                  <a:pt x="6047722" y="2682457"/>
                  <a:pt x="6047722" y="2682457"/>
                  <a:pt x="6047722" y="2682457"/>
                </a:cubicBezTo>
                <a:cubicBezTo>
                  <a:pt x="6153080" y="2988100"/>
                  <a:pt x="6153080" y="3446565"/>
                  <a:pt x="6047722" y="3752208"/>
                </a:cubicBezTo>
                <a:cubicBezTo>
                  <a:pt x="5563735" y="4968215"/>
                  <a:pt x="5185620" y="5918220"/>
                  <a:pt x="4890218" y="6660411"/>
                </a:cubicBezTo>
                <a:lnTo>
                  <a:pt x="4811756" y="6857542"/>
                </a:lnTo>
                <a:lnTo>
                  <a:pt x="0" y="685754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2AFCAF4-CB9D-4A46-8C38-A3022B605585}"/>
              </a:ext>
            </a:extLst>
          </p:cNvPr>
          <p:cNvSpPr>
            <a:spLocks noGrp="1"/>
          </p:cNvSpPr>
          <p:nvPr>
            <p:ph type="title"/>
          </p:nvPr>
        </p:nvSpPr>
        <p:spPr>
          <a:xfrm>
            <a:off x="767289" y="1296537"/>
            <a:ext cx="4220967" cy="1907840"/>
          </a:xfrm>
        </p:spPr>
        <p:txBody>
          <a:bodyPr vert="horz" lIns="91440" tIns="45720" rIns="91440" bIns="45720" rtlCol="0" anchor="b">
            <a:normAutofit/>
          </a:bodyPr>
          <a:lstStyle/>
          <a:p>
            <a:r>
              <a:rPr lang="en-US" sz="4800">
                <a:solidFill>
                  <a:schemeClr val="bg1"/>
                </a:solidFill>
                <a:latin typeface="Berlin Sans FB Demi"/>
              </a:rPr>
              <a:t>Religious Studies</a:t>
            </a:r>
          </a:p>
        </p:txBody>
      </p:sp>
      <p:grpSp>
        <p:nvGrpSpPr>
          <p:cNvPr id="22" name="Group 21">
            <a:extLst>
              <a:ext uri="{FF2B5EF4-FFF2-40B4-BE49-F238E27FC236}">
                <a16:creationId xmlns:a16="http://schemas.microsoft.com/office/drawing/2014/main" id="{9C6E8597-0CCE-4A8A-9326-AA52691A1C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0080" y="640080"/>
            <a:ext cx="1128382" cy="847206"/>
            <a:chOff x="5307830" y="325570"/>
            <a:chExt cx="1128382" cy="847206"/>
          </a:xfrm>
        </p:grpSpPr>
        <p:sp>
          <p:nvSpPr>
            <p:cNvPr id="23" name="Freeform 5">
              <a:extLst>
                <a:ext uri="{FF2B5EF4-FFF2-40B4-BE49-F238E27FC236}">
                  <a16:creationId xmlns:a16="http://schemas.microsoft.com/office/drawing/2014/main" id="{E78FE76E-DF1D-420B-957F-8ECE93C02B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24" name="Freeform 5">
              <a:extLst>
                <a:ext uri="{FF2B5EF4-FFF2-40B4-BE49-F238E27FC236}">
                  <a16:creationId xmlns:a16="http://schemas.microsoft.com/office/drawing/2014/main" id="{CF2F61F0-9758-4DEF-AC08-7B00F04A46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id="{679C7D18-DF1E-4DE5-9DF1-4245F6C55299}"/>
              </a:ext>
            </a:extLst>
          </p:cNvPr>
          <p:cNvSpPr txBox="1"/>
          <p:nvPr/>
        </p:nvSpPr>
        <p:spPr>
          <a:xfrm>
            <a:off x="767290" y="3428999"/>
            <a:ext cx="4075054" cy="2741213"/>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fontScale="92500" lnSpcReduction="10000"/>
          </a:bodyPr>
          <a:lstStyle/>
          <a:p>
            <a:pPr>
              <a:lnSpc>
                <a:spcPct val="90000"/>
              </a:lnSpc>
              <a:spcAft>
                <a:spcPts val="600"/>
              </a:spcAft>
            </a:pPr>
            <a:r>
              <a:rPr lang="en-US" sz="1600" b="1" cap="all">
                <a:solidFill>
                  <a:schemeClr val="bg1"/>
                </a:solidFill>
                <a:latin typeface="Berlin Sans FB Demi"/>
              </a:rPr>
              <a:t>What will you learn in GCSE RE?</a:t>
            </a:r>
            <a:endParaRPr lang="en-US" sz="1600" cap="all">
              <a:solidFill>
                <a:schemeClr val="bg1"/>
              </a:solidFill>
              <a:latin typeface="Berlin Sans FB Demi"/>
              <a:cs typeface="Calibri" panose="020F0502020204030204"/>
            </a:endParaRPr>
          </a:p>
          <a:p>
            <a:pPr>
              <a:lnSpc>
                <a:spcPct val="90000"/>
              </a:lnSpc>
              <a:spcAft>
                <a:spcPts val="600"/>
              </a:spcAft>
            </a:pPr>
            <a:br>
              <a:rPr lang="en-US" sz="1600" cap="all">
                <a:latin typeface="Berlin Sans FB Demi"/>
              </a:rPr>
            </a:br>
            <a:r>
              <a:rPr lang="en-US" sz="1600" cap="all">
                <a:solidFill>
                  <a:schemeClr val="bg1"/>
                </a:solidFill>
                <a:latin typeface="Berlin Sans FB Demi"/>
              </a:rPr>
              <a:t>In Year 11 students study Christian Ethics  </a:t>
            </a:r>
            <a:br>
              <a:rPr lang="en-US" sz="1600" cap="all">
                <a:latin typeface="Berlin Sans FB Demi"/>
              </a:rPr>
            </a:br>
            <a:r>
              <a:rPr lang="en-US" sz="1600" cap="all">
                <a:solidFill>
                  <a:schemeClr val="bg1"/>
                </a:solidFill>
                <a:latin typeface="Berlin Sans FB Demi"/>
              </a:rPr>
              <a:t> Year 12 STUDENTS study Philosophy of Religion.</a:t>
            </a:r>
            <a:br>
              <a:rPr lang="en-US" sz="1600" cap="all">
                <a:latin typeface="Berlin Sans FB Demi"/>
              </a:rPr>
            </a:br>
            <a:br>
              <a:rPr lang="en-US" sz="1600" cap="all">
                <a:latin typeface="Berlin Sans FB Demi"/>
              </a:rPr>
            </a:br>
            <a:br>
              <a:rPr lang="en-US" sz="1600" cap="all">
                <a:latin typeface="Berlin Sans FB Demi"/>
              </a:rPr>
            </a:br>
            <a:r>
              <a:rPr lang="en-US" sz="1600" cap="all">
                <a:solidFill>
                  <a:schemeClr val="bg1"/>
                </a:solidFill>
                <a:latin typeface="Berlin Sans FB Demi"/>
                <a:hlinkClick r:id="rId5">
                  <a:extLst>
                    <a:ext uri="{A12FA001-AC4F-418D-AE19-62706E023703}">
                      <ahyp:hlinkClr xmlns:ahyp="http://schemas.microsoft.com/office/drawing/2018/hyperlinkcolor" val="tx"/>
                    </a:ext>
                  </a:extLst>
                </a:hlinkClick>
              </a:rPr>
              <a:t>You can get an overview of the topics we study - and GCSE revision videos - by CLICKING this link</a:t>
            </a:r>
            <a:br>
              <a:rPr lang="en-US" sz="1600" cap="all">
                <a:latin typeface="Berlin Sans FB Demi"/>
              </a:rPr>
            </a:br>
            <a:br>
              <a:rPr lang="en-US" sz="1600" cap="all">
                <a:latin typeface="Berlin Sans FB Demi"/>
              </a:rPr>
            </a:br>
            <a:endParaRPr lang="en-US" sz="1600" cap="all">
              <a:solidFill>
                <a:schemeClr val="bg1"/>
              </a:solidFill>
              <a:latin typeface="Berlin Sans FB Demi"/>
              <a:cs typeface="Calibri" panose="020F0502020204030204"/>
            </a:endParaRPr>
          </a:p>
        </p:txBody>
      </p:sp>
      <p:pic>
        <p:nvPicPr>
          <p:cNvPr id="12" name="Picture 13" descr="A picture containing diagram&#10;&#10;Description automatically generated">
            <a:extLst>
              <a:ext uri="{FF2B5EF4-FFF2-40B4-BE49-F238E27FC236}">
                <a16:creationId xmlns:a16="http://schemas.microsoft.com/office/drawing/2014/main" id="{34B56FA3-BBF0-4168-8CC0-E921995F9EFC}"/>
              </a:ext>
            </a:extLst>
          </p:cNvPr>
          <p:cNvPicPr>
            <a:picLocks noChangeAspect="1"/>
          </p:cNvPicPr>
          <p:nvPr/>
        </p:nvPicPr>
        <p:blipFill>
          <a:blip r:embed="rId6"/>
          <a:stretch>
            <a:fillRect/>
          </a:stretch>
        </p:blipFill>
        <p:spPr>
          <a:xfrm>
            <a:off x="5851621" y="3429425"/>
            <a:ext cx="6303911" cy="2130375"/>
          </a:xfrm>
          <a:prstGeom prst="rect">
            <a:avLst/>
          </a:prstGeom>
        </p:spPr>
      </p:pic>
      <p:sp>
        <p:nvSpPr>
          <p:cNvPr id="8" name="TextBox 7">
            <a:extLst>
              <a:ext uri="{FF2B5EF4-FFF2-40B4-BE49-F238E27FC236}">
                <a16:creationId xmlns:a16="http://schemas.microsoft.com/office/drawing/2014/main" id="{0A14B847-CD8F-4559-8618-8677A6F1EA46}"/>
              </a:ext>
            </a:extLst>
          </p:cNvPr>
          <p:cNvSpPr txBox="1"/>
          <p:nvPr/>
        </p:nvSpPr>
        <p:spPr>
          <a:xfrm>
            <a:off x="5789113" y="5601222"/>
            <a:ext cx="6135664"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Aft>
                <a:spcPts val="600"/>
              </a:spcAft>
            </a:pPr>
            <a:r>
              <a:rPr lang="en-GB" sz="1200">
                <a:latin typeface="Berlin Sans FB Demi"/>
              </a:rPr>
              <a:t>GCSE RELIGIOUS STUDIES –CCEA</a:t>
            </a:r>
          </a:p>
          <a:p>
            <a:pPr algn="ctr">
              <a:spcAft>
                <a:spcPts val="600"/>
              </a:spcAft>
            </a:pPr>
            <a:r>
              <a:rPr lang="en-GB" sz="1200">
                <a:latin typeface="Berlin Sans FB Demi"/>
              </a:rPr>
              <a:t>The subject is assessed in two papers, one taken in year 11 (which can be repeated) and one in year 12. </a:t>
            </a:r>
            <a:endParaRPr lang="en-GB">
              <a:latin typeface="Berlin Sans FB Demi"/>
              <a:cs typeface="Calibri" panose="020F0502020204030204"/>
            </a:endParaRPr>
          </a:p>
          <a:p>
            <a:pPr algn="ctr">
              <a:spcAft>
                <a:spcPts val="600"/>
              </a:spcAft>
            </a:pPr>
            <a:r>
              <a:rPr lang="en-GB" sz="1200">
                <a:latin typeface="Berlin Sans FB Demi"/>
                <a:hlinkClick r:id="rId7"/>
              </a:rPr>
              <a:t>Click on this link to find out more</a:t>
            </a:r>
            <a:endParaRPr lang="en-GB">
              <a:latin typeface="Berlin Sans FB Demi"/>
              <a:cs typeface="Calibri" panose="020F0502020204030204"/>
            </a:endParaRPr>
          </a:p>
        </p:txBody>
      </p:sp>
      <p:pic>
        <p:nvPicPr>
          <p:cNvPr id="15" name="Media1">
            <a:hlinkClick r:id="" action="ppaction://media"/>
            <a:extLst>
              <a:ext uri="{FF2B5EF4-FFF2-40B4-BE49-F238E27FC236}">
                <a16:creationId xmlns:a16="http://schemas.microsoft.com/office/drawing/2014/main" id="{AB4F8FDA-63F3-4C29-ADF1-E0E9E23E93E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96190" y="235080"/>
            <a:ext cx="730250" cy="730250"/>
          </a:xfrm>
          <a:prstGeom prst="rect">
            <a:avLst/>
          </a:prstGeom>
        </p:spPr>
      </p:pic>
      <p:pic>
        <p:nvPicPr>
          <p:cNvPr id="16" name="Picture 16">
            <a:hlinkClick r:id="" action="ppaction://media"/>
            <a:extLst>
              <a:ext uri="{FF2B5EF4-FFF2-40B4-BE49-F238E27FC236}">
                <a16:creationId xmlns:a16="http://schemas.microsoft.com/office/drawing/2014/main" id="{ADC6E920-CFF3-4347-B2E6-7F30CB98F021}"/>
              </a:ext>
            </a:extLst>
          </p:cNvPr>
          <p:cNvPicPr>
            <a:picLocks noRot="1" noChangeAspect="1"/>
          </p:cNvPicPr>
          <p:nvPr>
            <a:videoFile r:link="rId3"/>
          </p:nvPr>
        </p:nvPicPr>
        <p:blipFill>
          <a:blip r:embed="rId9"/>
          <a:stretch>
            <a:fillRect/>
          </a:stretch>
        </p:blipFill>
        <p:spPr>
          <a:xfrm>
            <a:off x="6229350" y="504825"/>
            <a:ext cx="4572000" cy="2571750"/>
          </a:xfrm>
          <a:prstGeom prst="rect">
            <a:avLst/>
          </a:prstGeom>
        </p:spPr>
      </p:pic>
    </p:spTree>
    <p:extLst>
      <p:ext uri="{BB962C8B-B14F-4D97-AF65-F5344CB8AC3E}">
        <p14:creationId xmlns:p14="http://schemas.microsoft.com/office/powerpoint/2010/main" val="10705965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5"/>
                                        </p:tgtEl>
                                      </p:cBhvr>
                                    </p:cmd>
                                  </p:childTnLst>
                                </p:cTn>
                              </p:par>
                            </p:childTnLst>
                          </p:cTn>
                        </p:par>
                      </p:childTnLst>
                    </p:cTn>
                  </p:par>
                </p:childTnLst>
              </p:cTn>
              <p:nextCondLst>
                <p:cond evt="onClick" delay="0">
                  <p:tgtEl>
                    <p:spTgt spid="15"/>
                  </p:tgtEl>
                </p:cond>
              </p:nextCondLst>
            </p:seq>
            <p:audio>
              <p:cMediaNode>
                <p:cTn id="7" fill="hold" display="0">
                  <p:stCondLst>
                    <p:cond delay="indefinite"/>
                  </p:stCondLst>
                  <p:endCondLst>
                    <p:cond evt="onStopAudio" delay="0">
                      <p:tgtEl>
                        <p:sldTgt/>
                      </p:tgtEl>
                    </p:cond>
                  </p:endCondLst>
                </p:cTn>
                <p:tgtEl>
                  <p:spTgt spid="1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onut 26"/>
          <p:cNvSpPr/>
          <p:nvPr/>
        </p:nvSpPr>
        <p:spPr>
          <a:xfrm>
            <a:off x="3356920" y="5235185"/>
            <a:ext cx="1080000" cy="1080000"/>
          </a:xfrm>
          <a:prstGeom prst="donut">
            <a:avLst>
              <a:gd name="adj" fmla="val 71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 name="Title 1">
            <a:extLst>
              <a:ext uri="{FF2B5EF4-FFF2-40B4-BE49-F238E27FC236}">
                <a16:creationId xmlns:a16="http://schemas.microsoft.com/office/drawing/2014/main" id="{42AFCAF4-CB9D-4A46-8C38-A3022B605585}"/>
              </a:ext>
            </a:extLst>
          </p:cNvPr>
          <p:cNvSpPr>
            <a:spLocks noGrp="1"/>
          </p:cNvSpPr>
          <p:nvPr>
            <p:ph type="title"/>
          </p:nvPr>
        </p:nvSpPr>
        <p:spPr>
          <a:xfrm>
            <a:off x="838200" y="365125"/>
            <a:ext cx="9233848" cy="1325563"/>
          </a:xfrm>
        </p:spPr>
        <p:txBody>
          <a:bodyPr>
            <a:normAutofit fontScale="90000"/>
          </a:bodyPr>
          <a:lstStyle/>
          <a:p>
            <a:pPr algn="ctr"/>
            <a:r>
              <a:rPr lang="en-GB" sz="1800">
                <a:solidFill>
                  <a:schemeClr val="accent1"/>
                </a:solidFill>
                <a:latin typeface="Comic Sans MS"/>
              </a:rPr>
              <a:t>GCSE </a:t>
            </a:r>
            <a:r>
              <a:rPr lang="en-GB" sz="4800">
                <a:solidFill>
                  <a:schemeClr val="accent1"/>
                </a:solidFill>
                <a:latin typeface="Comic Sans MS"/>
              </a:rPr>
              <a:t>Technology</a:t>
            </a:r>
            <a:br>
              <a:rPr lang="en-GB" sz="4800">
                <a:latin typeface="Comic Sans MS" panose="030F0702030302020204" pitchFamily="66" charset="0"/>
              </a:rPr>
            </a:br>
            <a:r>
              <a:rPr lang="en-GB" sz="4800">
                <a:solidFill>
                  <a:schemeClr val="accent1"/>
                </a:solidFill>
                <a:latin typeface="Comic Sans MS"/>
              </a:rPr>
              <a:t>&amp; Design</a:t>
            </a:r>
            <a:endParaRPr lang="en-GB" sz="4800">
              <a:solidFill>
                <a:schemeClr val="accent1"/>
              </a:solidFill>
              <a:latin typeface="Comic Sans MS"/>
              <a:cs typeface="Calibri Light" panose="020F0302020204030204"/>
            </a:endParaRPr>
          </a:p>
        </p:txBody>
      </p:sp>
      <p:pic>
        <p:nvPicPr>
          <p:cNvPr id="3" name="Picture 2">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021" y="160405"/>
            <a:ext cx="2165149" cy="2827219"/>
          </a:xfrm>
          <a:prstGeom prst="rect">
            <a:avLst/>
          </a:prstGeom>
        </p:spPr>
      </p:pic>
      <p:pic>
        <p:nvPicPr>
          <p:cNvPr id="1026" name="Picture 2" descr="Click Me Images, Stock Photos &amp; Vectors | Shutterstock">
            <a:hlinkClick r:id="rId6"/>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6706" t="22413" r="6348" b="27950"/>
          <a:stretch/>
        </p:blipFill>
        <p:spPr bwMode="auto">
          <a:xfrm>
            <a:off x="934541" y="2691295"/>
            <a:ext cx="1606107" cy="79485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hlinkClick r:id="rId8"/>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0170" y="3595338"/>
            <a:ext cx="2160000" cy="2823237"/>
          </a:xfrm>
          <a:prstGeom prst="rect">
            <a:avLst/>
          </a:prstGeom>
        </p:spPr>
      </p:pic>
      <p:pic>
        <p:nvPicPr>
          <p:cNvPr id="5" name="Picture 2" descr="Click Me Images, Stock Photos &amp; Vectors | Shutterstock">
            <a:hlinkClick r:id="rId10"/>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6706" t="22413" r="6348" b="27950"/>
          <a:stretch/>
        </p:blipFill>
        <p:spPr bwMode="auto">
          <a:xfrm>
            <a:off x="934541" y="6122246"/>
            <a:ext cx="1606107" cy="79485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0"/>
            <a:ext cx="47767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42AFCAF4-CB9D-4A46-8C38-A3022B605585}"/>
              </a:ext>
            </a:extLst>
          </p:cNvPr>
          <p:cNvSpPr txBox="1">
            <a:spLocks/>
          </p:cNvSpPr>
          <p:nvPr/>
        </p:nvSpPr>
        <p:spPr>
          <a:xfrm>
            <a:off x="3277039" y="2930886"/>
            <a:ext cx="1874662" cy="9962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a:latin typeface="Comic Sans MS" panose="030F0702030302020204" pitchFamily="66" charset="0"/>
              </a:rPr>
              <a:t>Two exams</a:t>
            </a:r>
          </a:p>
          <a:p>
            <a:pPr algn="ctr"/>
            <a:r>
              <a:rPr lang="en-GB" sz="2000">
                <a:latin typeface="Comic Sans MS" panose="030F0702030302020204" pitchFamily="66" charset="0"/>
                <a:cs typeface="Calibri Light" panose="020F0302020204030204"/>
              </a:rPr>
              <a:t>25% each</a:t>
            </a:r>
          </a:p>
        </p:txBody>
      </p:sp>
      <p:cxnSp>
        <p:nvCxnSpPr>
          <p:cNvPr id="9" name="Straight Arrow Connector 8"/>
          <p:cNvCxnSpPr>
            <a:stCxn id="8" idx="0"/>
          </p:cNvCxnSpPr>
          <p:nvPr/>
        </p:nvCxnSpPr>
        <p:spPr>
          <a:xfrm flipH="1" flipV="1">
            <a:off x="2820170" y="2047164"/>
            <a:ext cx="1394200" cy="88372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2859461" y="3927113"/>
            <a:ext cx="1394200" cy="88372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42AFCAF4-CB9D-4A46-8C38-A3022B605585}"/>
              </a:ext>
            </a:extLst>
          </p:cNvPr>
          <p:cNvSpPr txBox="1">
            <a:spLocks/>
          </p:cNvSpPr>
          <p:nvPr/>
        </p:nvSpPr>
        <p:spPr>
          <a:xfrm>
            <a:off x="5270169" y="1876980"/>
            <a:ext cx="2321408" cy="9962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a:latin typeface="Comic Sans MS" panose="030F0702030302020204" pitchFamily="66" charset="0"/>
              </a:rPr>
              <a:t>Design Portfolio</a:t>
            </a:r>
          </a:p>
          <a:p>
            <a:pPr algn="ctr"/>
            <a:r>
              <a:rPr lang="en-GB" sz="2000">
                <a:latin typeface="Comic Sans MS" panose="030F0702030302020204" pitchFamily="66" charset="0"/>
                <a:cs typeface="Calibri Light" panose="020F0302020204030204"/>
              </a:rPr>
              <a:t>25%</a:t>
            </a:r>
          </a:p>
        </p:txBody>
      </p:sp>
      <p:sp>
        <p:nvSpPr>
          <p:cNvPr id="13" name="Title 1">
            <a:extLst>
              <a:ext uri="{FF2B5EF4-FFF2-40B4-BE49-F238E27FC236}">
                <a16:creationId xmlns:a16="http://schemas.microsoft.com/office/drawing/2014/main" id="{42AFCAF4-CB9D-4A46-8C38-A3022B605585}"/>
              </a:ext>
            </a:extLst>
          </p:cNvPr>
          <p:cNvSpPr txBox="1">
            <a:spLocks/>
          </p:cNvSpPr>
          <p:nvPr/>
        </p:nvSpPr>
        <p:spPr>
          <a:xfrm>
            <a:off x="5270169" y="5777965"/>
            <a:ext cx="2919628" cy="9962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a:latin typeface="Comic Sans MS" panose="030F0702030302020204" pitchFamily="66" charset="0"/>
              </a:rPr>
              <a:t>Manufactured Product</a:t>
            </a:r>
          </a:p>
          <a:p>
            <a:pPr algn="ctr"/>
            <a:r>
              <a:rPr lang="en-GB" sz="2000">
                <a:latin typeface="Comic Sans MS" panose="030F0702030302020204" pitchFamily="66" charset="0"/>
                <a:cs typeface="Calibri Light" panose="020F0302020204030204"/>
              </a:rPr>
              <a:t>25%</a:t>
            </a:r>
          </a:p>
        </p:txBody>
      </p:sp>
      <p:pic>
        <p:nvPicPr>
          <p:cNvPr id="10" name="Picture 9"/>
          <p:cNvPicPr>
            <a:picLocks noChangeAspect="1"/>
          </p:cNvPicPr>
          <p:nvPr/>
        </p:nvPicPr>
        <p:blipFill>
          <a:blip r:embed="rId11"/>
          <a:stretch>
            <a:fillRect/>
          </a:stretch>
        </p:blipFill>
        <p:spPr>
          <a:xfrm>
            <a:off x="9206305" y="3129478"/>
            <a:ext cx="2735486" cy="3644714"/>
          </a:xfrm>
          <a:prstGeom prst="rect">
            <a:avLst/>
          </a:prstGeom>
        </p:spPr>
      </p:pic>
      <p:cxnSp>
        <p:nvCxnSpPr>
          <p:cNvPr id="15" name="Straight Arrow Connector 14"/>
          <p:cNvCxnSpPr>
            <a:stCxn id="13" idx="3"/>
          </p:cNvCxnSpPr>
          <p:nvPr/>
        </p:nvCxnSpPr>
        <p:spPr>
          <a:xfrm flipV="1">
            <a:off x="8189797" y="5807062"/>
            <a:ext cx="1016508" cy="46901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63028" y="3034438"/>
            <a:ext cx="3780000" cy="2685547"/>
          </a:xfrm>
          <a:prstGeom prst="rect">
            <a:avLst/>
          </a:prstGeom>
          <a:ln>
            <a:solidFill>
              <a:schemeClr val="tx1"/>
            </a:solidFill>
          </a:ln>
        </p:spPr>
      </p:pic>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61791" y="299882"/>
            <a:ext cx="3780000" cy="2548264"/>
          </a:xfrm>
          <a:prstGeom prst="rect">
            <a:avLst/>
          </a:prstGeom>
          <a:ln>
            <a:solidFill>
              <a:schemeClr val="tx1"/>
            </a:solidFill>
          </a:ln>
        </p:spPr>
      </p:pic>
      <p:cxnSp>
        <p:nvCxnSpPr>
          <p:cNvPr id="20" name="Straight Arrow Connector 19"/>
          <p:cNvCxnSpPr>
            <a:stCxn id="12" idx="3"/>
          </p:cNvCxnSpPr>
          <p:nvPr/>
        </p:nvCxnSpPr>
        <p:spPr>
          <a:xfrm flipV="1">
            <a:off x="7591577" y="2169994"/>
            <a:ext cx="774501" cy="2051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2" idx="2"/>
          </p:cNvCxnSpPr>
          <p:nvPr/>
        </p:nvCxnSpPr>
        <p:spPr>
          <a:xfrm>
            <a:off x="6430873" y="2873207"/>
            <a:ext cx="622155" cy="45424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5" name="Audio For TD Summar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3536920" y="5415185"/>
            <a:ext cx="720000" cy="720000"/>
          </a:xfrm>
          <a:prstGeom prst="rect">
            <a:avLst/>
          </a:prstGeom>
        </p:spPr>
      </p:pic>
    </p:spTree>
    <p:extLst>
      <p:ext uri="{BB962C8B-B14F-4D97-AF65-F5344CB8AC3E}">
        <p14:creationId xmlns:p14="http://schemas.microsoft.com/office/powerpoint/2010/main" val="14544660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86" fill="hold"/>
                                        <p:tgtEl>
                                          <p:spTgt spid="25"/>
                                        </p:tgtEl>
                                      </p:cBhvr>
                                    </p:cmd>
                                  </p:childTnLst>
                                </p:cTn>
                              </p:par>
                            </p:childTnLst>
                          </p:cTn>
                        </p:par>
                      </p:childTnLst>
                    </p:cTn>
                  </p:par>
                </p:childTnLst>
              </p:cTn>
              <p:nextCondLst>
                <p:cond evt="onClick" delay="0">
                  <p:tgtEl>
                    <p:spTgt spid="25"/>
                  </p:tgtEl>
                </p:cond>
              </p:nextCondLst>
            </p:seq>
            <p:audio>
              <p:cMediaNode vol="80000">
                <p:cTn id="7" fill="hold" display="0">
                  <p:stCondLst>
                    <p:cond delay="indefinite"/>
                  </p:stCondLst>
                  <p:endCondLst>
                    <p:cond evt="onStopAudio" delay="0">
                      <p:tgtEl>
                        <p:sldTgt/>
                      </p:tgtEl>
                    </p:cond>
                  </p:endCondLst>
                </p:cTn>
                <p:tgtEl>
                  <p:spTgt spid="2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B783548-1A3C-4EFB-9761-14133755784C}"/>
              </a:ext>
            </a:extLst>
          </p:cNvPr>
          <p:cNvSpPr/>
          <p:nvPr/>
        </p:nvSpPr>
        <p:spPr>
          <a:xfrm>
            <a:off x="0" y="25217"/>
            <a:ext cx="12192000" cy="68075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AB8A9D54-14CB-4887-A674-2E256D6104D7}"/>
              </a:ext>
            </a:extLst>
          </p:cNvPr>
          <p:cNvPicPr>
            <a:picLocks noChangeAspect="1"/>
          </p:cNvPicPr>
          <p:nvPr/>
        </p:nvPicPr>
        <p:blipFill>
          <a:blip r:embed="rId2"/>
          <a:stretch>
            <a:fillRect/>
          </a:stretch>
        </p:blipFill>
        <p:spPr>
          <a:xfrm>
            <a:off x="8257137" y="3151515"/>
            <a:ext cx="3371191" cy="3698595"/>
          </a:xfrm>
          <a:prstGeom prst="rect">
            <a:avLst/>
          </a:prstGeom>
        </p:spPr>
      </p:pic>
      <p:pic>
        <p:nvPicPr>
          <p:cNvPr id="15" name="Picture 14">
            <a:extLst>
              <a:ext uri="{FF2B5EF4-FFF2-40B4-BE49-F238E27FC236}">
                <a16:creationId xmlns:a16="http://schemas.microsoft.com/office/drawing/2014/main" id="{D44B497F-CFC0-4761-A9BF-AD55D9861182}"/>
              </a:ext>
            </a:extLst>
          </p:cNvPr>
          <p:cNvPicPr>
            <a:picLocks noChangeAspect="1"/>
          </p:cNvPicPr>
          <p:nvPr/>
        </p:nvPicPr>
        <p:blipFill>
          <a:blip r:embed="rId3"/>
          <a:stretch>
            <a:fillRect/>
          </a:stretch>
        </p:blipFill>
        <p:spPr>
          <a:xfrm>
            <a:off x="4086223" y="3141405"/>
            <a:ext cx="3818991" cy="3708705"/>
          </a:xfrm>
          <a:prstGeom prst="rect">
            <a:avLst/>
          </a:prstGeom>
        </p:spPr>
      </p:pic>
      <p:pic>
        <p:nvPicPr>
          <p:cNvPr id="1026" name="Picture 2" descr="What DNA Actually Looks Like - The Atlantic">
            <a:extLst>
              <a:ext uri="{FF2B5EF4-FFF2-40B4-BE49-F238E27FC236}">
                <a16:creationId xmlns:a16="http://schemas.microsoft.com/office/drawing/2014/main" id="{50791CDD-0EE6-4B14-97E5-76B88D1F9E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96719" y="3187404"/>
            <a:ext cx="3498462" cy="357725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1B7A26D-0CE6-4F0B-97B5-6EF0ED0C62A3}"/>
              </a:ext>
            </a:extLst>
          </p:cNvPr>
          <p:cNvSpPr>
            <a:spLocks noGrp="1"/>
          </p:cNvSpPr>
          <p:nvPr>
            <p:ph sz="half" idx="1"/>
          </p:nvPr>
        </p:nvSpPr>
        <p:spPr>
          <a:xfrm>
            <a:off x="257322" y="3226803"/>
            <a:ext cx="3577259" cy="3631198"/>
          </a:xfrm>
        </p:spPr>
        <p:txBody>
          <a:bodyPr>
            <a:normAutofit/>
          </a:bodyPr>
          <a:lstStyle/>
          <a:p>
            <a:pPr marL="0" indent="0" algn="ctr">
              <a:buNone/>
            </a:pPr>
            <a:r>
              <a:rPr lang="en-GB" b="1">
                <a:effectLst>
                  <a:outerShdw blurRad="38100" dist="38100" dir="2700000" algn="tl">
                    <a:srgbClr val="000000">
                      <a:alpha val="43137"/>
                    </a:srgbClr>
                  </a:outerShdw>
                </a:effectLst>
              </a:rPr>
              <a:t>Life Processes</a:t>
            </a:r>
          </a:p>
          <a:p>
            <a:pPr>
              <a:lnSpc>
                <a:spcPct val="150000"/>
              </a:lnSpc>
            </a:pPr>
            <a:r>
              <a:rPr lang="en-GB" sz="2200"/>
              <a:t>Cellular structure and function</a:t>
            </a:r>
          </a:p>
          <a:p>
            <a:pPr>
              <a:lnSpc>
                <a:spcPct val="150000"/>
              </a:lnSpc>
            </a:pPr>
            <a:r>
              <a:rPr lang="en-GB" sz="2200"/>
              <a:t>Transport in plants</a:t>
            </a:r>
          </a:p>
          <a:p>
            <a:pPr>
              <a:lnSpc>
                <a:spcPct val="150000"/>
              </a:lnSpc>
            </a:pPr>
            <a:r>
              <a:rPr lang="en-GB" sz="2200"/>
              <a:t>Genetics and inheritance</a:t>
            </a:r>
          </a:p>
          <a:p>
            <a:pPr>
              <a:lnSpc>
                <a:spcPct val="150000"/>
              </a:lnSpc>
            </a:pPr>
            <a:r>
              <a:rPr lang="en-GB" sz="2200"/>
              <a:t>Interaction of organisms</a:t>
            </a:r>
          </a:p>
        </p:txBody>
      </p:sp>
      <p:pic>
        <p:nvPicPr>
          <p:cNvPr id="8" name="Picture 7">
            <a:extLst>
              <a:ext uri="{FF2B5EF4-FFF2-40B4-BE49-F238E27FC236}">
                <a16:creationId xmlns:a16="http://schemas.microsoft.com/office/drawing/2014/main" id="{96658E94-E575-4A2F-A509-0B2388DC0314}"/>
              </a:ext>
            </a:extLst>
          </p:cNvPr>
          <p:cNvPicPr>
            <a:picLocks noChangeAspect="1"/>
          </p:cNvPicPr>
          <p:nvPr/>
        </p:nvPicPr>
        <p:blipFill rotWithShape="1">
          <a:blip r:embed="rId5"/>
          <a:srcRect l="48391" t="44698" r="12414" b="33718"/>
          <a:stretch/>
        </p:blipFill>
        <p:spPr>
          <a:xfrm>
            <a:off x="2222696" y="25217"/>
            <a:ext cx="9969304" cy="1617785"/>
          </a:xfrm>
          <a:prstGeom prst="rect">
            <a:avLst/>
          </a:prstGeom>
        </p:spPr>
      </p:pic>
      <p:pic>
        <p:nvPicPr>
          <p:cNvPr id="7" name="Picture 6">
            <a:extLst>
              <a:ext uri="{FF2B5EF4-FFF2-40B4-BE49-F238E27FC236}">
                <a16:creationId xmlns:a16="http://schemas.microsoft.com/office/drawing/2014/main" id="{D076BF4E-587B-4681-80EE-7455FDF95F90}"/>
              </a:ext>
            </a:extLst>
          </p:cNvPr>
          <p:cNvPicPr>
            <a:picLocks noChangeAspect="1"/>
          </p:cNvPicPr>
          <p:nvPr/>
        </p:nvPicPr>
        <p:blipFill rotWithShape="1">
          <a:blip r:embed="rId5"/>
          <a:srcRect l="31865" t="44698" r="51181" b="33718"/>
          <a:stretch/>
        </p:blipFill>
        <p:spPr>
          <a:xfrm>
            <a:off x="16155" y="7890"/>
            <a:ext cx="3371191" cy="1825625"/>
          </a:xfrm>
          <a:prstGeom prst="rect">
            <a:avLst/>
          </a:prstGeom>
        </p:spPr>
      </p:pic>
      <p:sp>
        <p:nvSpPr>
          <p:cNvPr id="2" name="Title 1">
            <a:extLst>
              <a:ext uri="{FF2B5EF4-FFF2-40B4-BE49-F238E27FC236}">
                <a16:creationId xmlns:a16="http://schemas.microsoft.com/office/drawing/2014/main" id="{42AFCAF4-CB9D-4A46-8C38-A3022B605585}"/>
              </a:ext>
            </a:extLst>
          </p:cNvPr>
          <p:cNvSpPr>
            <a:spLocks noGrp="1"/>
          </p:cNvSpPr>
          <p:nvPr>
            <p:ph type="title"/>
          </p:nvPr>
        </p:nvSpPr>
        <p:spPr>
          <a:xfrm>
            <a:off x="3562451" y="130033"/>
            <a:ext cx="8184467" cy="1325563"/>
          </a:xfrm>
        </p:spPr>
        <p:txBody>
          <a:bodyPr/>
          <a:lstStyle/>
          <a:p>
            <a:pPr algn="ctr"/>
            <a:r>
              <a:rPr lang="en-GB">
                <a:latin typeface="Forte" panose="03060902040502070203" pitchFamily="66" charset="0"/>
              </a:rPr>
              <a:t>Level 2 Applied Science</a:t>
            </a:r>
            <a:endParaRPr lang="en-GB">
              <a:latin typeface="Forte" panose="03060902040502070203" pitchFamily="66" charset="0"/>
              <a:cs typeface="Calibri Light" panose="020F0302020204030204"/>
            </a:endParaRPr>
          </a:p>
        </p:txBody>
      </p:sp>
      <p:sp>
        <p:nvSpPr>
          <p:cNvPr id="10" name="Content Placeholder 2">
            <a:extLst>
              <a:ext uri="{FF2B5EF4-FFF2-40B4-BE49-F238E27FC236}">
                <a16:creationId xmlns:a16="http://schemas.microsoft.com/office/drawing/2014/main" id="{6B5F747C-E057-43EA-B878-A21DA7B17FF1}"/>
              </a:ext>
            </a:extLst>
          </p:cNvPr>
          <p:cNvSpPr txBox="1">
            <a:spLocks/>
          </p:cNvSpPr>
          <p:nvPr/>
        </p:nvSpPr>
        <p:spPr>
          <a:xfrm>
            <a:off x="4186504" y="3141406"/>
            <a:ext cx="3818991" cy="38050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400" b="1">
                <a:effectLst>
                  <a:outerShdw blurRad="38100" dist="38100" dir="2700000" algn="tl">
                    <a:srgbClr val="000000">
                      <a:alpha val="43137"/>
                    </a:srgbClr>
                  </a:outerShdw>
                </a:effectLst>
              </a:rPr>
              <a:t>Materials and their Chemical Properties</a:t>
            </a:r>
          </a:p>
          <a:p>
            <a:pPr>
              <a:lnSpc>
                <a:spcPct val="150000"/>
              </a:lnSpc>
            </a:pPr>
            <a:r>
              <a:rPr lang="en-GB" sz="2200"/>
              <a:t>Atomic structure and Bonding</a:t>
            </a:r>
          </a:p>
          <a:p>
            <a:pPr>
              <a:lnSpc>
                <a:spcPct val="150000"/>
              </a:lnSpc>
            </a:pPr>
            <a:r>
              <a:rPr lang="en-GB" sz="2200"/>
              <a:t>Periodic table</a:t>
            </a:r>
          </a:p>
          <a:p>
            <a:pPr>
              <a:lnSpc>
                <a:spcPct val="150000"/>
              </a:lnSpc>
            </a:pPr>
            <a:r>
              <a:rPr lang="en-GB" sz="2200"/>
              <a:t>Chemical reactions</a:t>
            </a:r>
          </a:p>
          <a:p>
            <a:pPr>
              <a:lnSpc>
                <a:spcPct val="150000"/>
              </a:lnSpc>
            </a:pPr>
            <a:r>
              <a:rPr lang="en-GB" sz="2200"/>
              <a:t>Rates of reaction</a:t>
            </a:r>
          </a:p>
        </p:txBody>
      </p:sp>
      <p:sp>
        <p:nvSpPr>
          <p:cNvPr id="11" name="Content Placeholder 2">
            <a:extLst>
              <a:ext uri="{FF2B5EF4-FFF2-40B4-BE49-F238E27FC236}">
                <a16:creationId xmlns:a16="http://schemas.microsoft.com/office/drawing/2014/main" id="{D533B9B5-E84B-4F07-8C9A-A650402A5EC6}"/>
              </a:ext>
            </a:extLst>
          </p:cNvPr>
          <p:cNvSpPr txBox="1">
            <a:spLocks/>
          </p:cNvSpPr>
          <p:nvPr/>
        </p:nvSpPr>
        <p:spPr>
          <a:xfrm>
            <a:off x="8239432" y="3226802"/>
            <a:ext cx="3577259" cy="38050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b="1">
                <a:effectLst>
                  <a:outerShdw blurRad="38100" dist="38100" dir="2700000" algn="tl">
                    <a:srgbClr val="000000">
                      <a:alpha val="43137"/>
                    </a:srgbClr>
                  </a:outerShdw>
                </a:effectLst>
              </a:rPr>
              <a:t>Physical Processes</a:t>
            </a:r>
          </a:p>
          <a:p>
            <a:pPr>
              <a:lnSpc>
                <a:spcPct val="150000"/>
              </a:lnSpc>
            </a:pPr>
            <a:r>
              <a:rPr lang="en-GB" sz="2200"/>
              <a:t>Energy transfer</a:t>
            </a:r>
          </a:p>
          <a:p>
            <a:pPr>
              <a:lnSpc>
                <a:spcPct val="150000"/>
              </a:lnSpc>
            </a:pPr>
            <a:r>
              <a:rPr lang="en-GB" sz="2200"/>
              <a:t>Electricity</a:t>
            </a:r>
          </a:p>
          <a:p>
            <a:pPr>
              <a:lnSpc>
                <a:spcPct val="150000"/>
              </a:lnSpc>
            </a:pPr>
            <a:r>
              <a:rPr lang="en-GB" sz="2200"/>
              <a:t>Forces and motion</a:t>
            </a:r>
          </a:p>
          <a:p>
            <a:pPr>
              <a:lnSpc>
                <a:spcPct val="150000"/>
              </a:lnSpc>
            </a:pPr>
            <a:r>
              <a:rPr lang="en-GB" sz="2200"/>
              <a:t>Waves and radiation</a:t>
            </a:r>
          </a:p>
        </p:txBody>
      </p:sp>
      <p:sp>
        <p:nvSpPr>
          <p:cNvPr id="17" name="TextBox 16">
            <a:extLst>
              <a:ext uri="{FF2B5EF4-FFF2-40B4-BE49-F238E27FC236}">
                <a16:creationId xmlns:a16="http://schemas.microsoft.com/office/drawing/2014/main" id="{A5F34829-2563-4F79-83EF-972F1A6E24CD}"/>
              </a:ext>
            </a:extLst>
          </p:cNvPr>
          <p:cNvSpPr txBox="1"/>
          <p:nvPr/>
        </p:nvSpPr>
        <p:spPr>
          <a:xfrm>
            <a:off x="302831" y="1211816"/>
            <a:ext cx="4512274" cy="1815882"/>
          </a:xfrm>
          <a:prstGeom prst="rect">
            <a:avLst/>
          </a:prstGeom>
          <a:noFill/>
        </p:spPr>
        <p:txBody>
          <a:bodyPr wrap="square" rtlCol="0">
            <a:spAutoFit/>
          </a:bodyPr>
          <a:lstStyle/>
          <a:p>
            <a:r>
              <a:rPr lang="en-GB" sz="2800" b="1">
                <a:effectLst>
                  <a:outerShdw blurRad="38100" dist="38100" dir="2700000" algn="tl">
                    <a:srgbClr val="000000">
                      <a:alpha val="43137"/>
                    </a:srgbClr>
                  </a:outerShdw>
                </a:effectLst>
              </a:rPr>
              <a:t>Assessment</a:t>
            </a:r>
          </a:p>
          <a:p>
            <a:pPr marL="285750" indent="-285750">
              <a:buFont typeface="Arial" panose="020B0604020202020204" pitchFamily="34" charset="0"/>
              <a:buChar char="•"/>
            </a:pPr>
            <a:r>
              <a:rPr lang="en-GB" sz="2800"/>
              <a:t>Portfolio of evidence</a:t>
            </a:r>
          </a:p>
          <a:p>
            <a:pPr marL="285750" indent="-285750">
              <a:buFont typeface="Arial" panose="020B0604020202020204" pitchFamily="34" charset="0"/>
              <a:buChar char="•"/>
            </a:pPr>
            <a:r>
              <a:rPr lang="en-GB" sz="2800"/>
              <a:t>Practical demonstration</a:t>
            </a:r>
          </a:p>
          <a:p>
            <a:pPr marL="285750" indent="-285750">
              <a:buFont typeface="Arial" panose="020B0604020202020204" pitchFamily="34" charset="0"/>
              <a:buChar char="•"/>
            </a:pPr>
            <a:r>
              <a:rPr lang="en-GB" sz="2800"/>
              <a:t>Research</a:t>
            </a:r>
          </a:p>
        </p:txBody>
      </p:sp>
      <p:sp>
        <p:nvSpPr>
          <p:cNvPr id="23" name="TextBox 22">
            <a:extLst>
              <a:ext uri="{FF2B5EF4-FFF2-40B4-BE49-F238E27FC236}">
                <a16:creationId xmlns:a16="http://schemas.microsoft.com/office/drawing/2014/main" id="{ADAA6AC9-6FFA-4034-8DE4-BED939AB51CF}"/>
              </a:ext>
            </a:extLst>
          </p:cNvPr>
          <p:cNvSpPr txBox="1"/>
          <p:nvPr/>
        </p:nvSpPr>
        <p:spPr>
          <a:xfrm>
            <a:off x="8854545" y="1576806"/>
            <a:ext cx="2347031" cy="1077218"/>
          </a:xfrm>
          <a:prstGeom prst="rect">
            <a:avLst/>
          </a:prstGeom>
          <a:noFill/>
        </p:spPr>
        <p:txBody>
          <a:bodyPr wrap="square" rtlCol="0">
            <a:spAutoFit/>
          </a:bodyPr>
          <a:lstStyle/>
          <a:p>
            <a:r>
              <a:rPr lang="en-GB" sz="3200">
                <a:effectLst>
                  <a:outerShdw blurRad="38100" dist="38100" dir="2700000" algn="tl">
                    <a:srgbClr val="000000">
                      <a:alpha val="43137"/>
                    </a:srgbClr>
                  </a:outerShdw>
                </a:effectLst>
              </a:rPr>
              <a:t>Equivalent to GCSE B!</a:t>
            </a:r>
          </a:p>
        </p:txBody>
      </p:sp>
      <p:sp>
        <p:nvSpPr>
          <p:cNvPr id="24" name="TextBox 23">
            <a:extLst>
              <a:ext uri="{FF2B5EF4-FFF2-40B4-BE49-F238E27FC236}">
                <a16:creationId xmlns:a16="http://schemas.microsoft.com/office/drawing/2014/main" id="{EFD7F0BD-D727-43ED-A984-F968FB6DF9E5}"/>
              </a:ext>
            </a:extLst>
          </p:cNvPr>
          <p:cNvSpPr txBox="1"/>
          <p:nvPr/>
        </p:nvSpPr>
        <p:spPr>
          <a:xfrm>
            <a:off x="4804561" y="1638362"/>
            <a:ext cx="2572336" cy="954107"/>
          </a:xfrm>
          <a:prstGeom prst="rect">
            <a:avLst/>
          </a:prstGeom>
          <a:noFill/>
        </p:spPr>
        <p:txBody>
          <a:bodyPr wrap="square" rtlCol="0">
            <a:spAutoFit/>
          </a:bodyPr>
          <a:lstStyle/>
          <a:p>
            <a:pPr algn="ctr"/>
            <a:r>
              <a:rPr lang="en-GB" sz="2800">
                <a:effectLst>
                  <a:outerShdw blurRad="38100" dist="38100" dir="2700000" algn="tl">
                    <a:srgbClr val="000000">
                      <a:alpha val="43137"/>
                    </a:srgbClr>
                  </a:outerShdw>
                </a:effectLst>
              </a:rPr>
              <a:t>3 Mandatory Units</a:t>
            </a:r>
          </a:p>
        </p:txBody>
      </p:sp>
    </p:spTree>
    <p:extLst>
      <p:ext uri="{BB962C8B-B14F-4D97-AF65-F5344CB8AC3E}">
        <p14:creationId xmlns:p14="http://schemas.microsoft.com/office/powerpoint/2010/main" val="3484205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FCAF4-CB9D-4A46-8C38-A3022B605585}"/>
              </a:ext>
            </a:extLst>
          </p:cNvPr>
          <p:cNvSpPr>
            <a:spLocks noGrp="1"/>
          </p:cNvSpPr>
          <p:nvPr>
            <p:ph type="title"/>
          </p:nvPr>
        </p:nvSpPr>
        <p:spPr/>
        <p:txBody>
          <a:bodyPr/>
          <a:lstStyle/>
          <a:p>
            <a:r>
              <a:rPr lang="en-GB" b="1">
                <a:latin typeface="Comic Sans MS" panose="030F0702030302020204" pitchFamily="66" charset="0"/>
              </a:rPr>
              <a:t>Single Award Science</a:t>
            </a:r>
            <a:endParaRPr lang="en-GB">
              <a:cs typeface="Calibri Light" panose="020F0302020204030204"/>
            </a:endParaRPr>
          </a:p>
        </p:txBody>
      </p:sp>
      <p:sp useBgFill="1">
        <p:nvSpPr>
          <p:cNvPr id="6" name="Rectangle 5">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42AFCAF4-CB9D-4A46-8C38-A3022B605585}"/>
              </a:ext>
            </a:extLst>
          </p:cNvPr>
          <p:cNvSpPr txBox="1">
            <a:spLocks/>
          </p:cNvSpPr>
          <p:nvPr/>
        </p:nvSpPr>
        <p:spPr>
          <a:xfrm>
            <a:off x="257697" y="278535"/>
            <a:ext cx="9895951" cy="10336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a:solidFill>
                  <a:srgbClr val="FFFFFF"/>
                </a:solidFill>
              </a:rPr>
              <a:t>Single Award Science</a:t>
            </a:r>
          </a:p>
        </p:txBody>
      </p:sp>
      <p:pic>
        <p:nvPicPr>
          <p:cNvPr id="12" name="Picture 11">
            <a:extLst>
              <a:ext uri="{FF2B5EF4-FFF2-40B4-BE49-F238E27FC236}">
                <a16:creationId xmlns:a16="http://schemas.microsoft.com/office/drawing/2014/main" id="{D50852A2-DC00-4B6D-B31F-8DE6F562A206}"/>
              </a:ext>
            </a:extLst>
          </p:cNvPr>
          <p:cNvPicPr>
            <a:picLocks noChangeAspect="1"/>
          </p:cNvPicPr>
          <p:nvPr/>
        </p:nvPicPr>
        <p:blipFill>
          <a:blip r:embed="rId2"/>
          <a:stretch>
            <a:fillRect/>
          </a:stretch>
        </p:blipFill>
        <p:spPr>
          <a:xfrm>
            <a:off x="8456018" y="-1"/>
            <a:ext cx="3735981" cy="1597433"/>
          </a:xfrm>
          <a:prstGeom prst="rect">
            <a:avLst/>
          </a:prstGeom>
        </p:spPr>
      </p:pic>
      <p:pic>
        <p:nvPicPr>
          <p:cNvPr id="5" name="Picture 2" descr="Science – Haughton St. Giles C.E.(C) Primary Academy"/>
          <p:cNvPicPr>
            <a:picLocks noChangeAspect="1" noChangeArrowheads="1"/>
          </p:cNvPicPr>
          <p:nvPr/>
        </p:nvPicPr>
        <p:blipFill>
          <a:blip r:embed="rId3">
            <a:extLst>
              <a:ext uri="{BEBA8EAE-BF5A-486C-A8C5-ECC9F3942E4B}">
                <a14:imgProps xmlns:a14="http://schemas.microsoft.com/office/drawing/2010/main">
                  <a14:imgLayer r:embed="rId4">
                    <a14:imgEffect>
                      <a14:artisticCrisscrossEtching/>
                    </a14:imgEffect>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a:off x="1042266" y="1055399"/>
            <a:ext cx="10124498" cy="569503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647A857-3E4F-4DED-91E5-6CEA4A1F6ED7}"/>
              </a:ext>
            </a:extLst>
          </p:cNvPr>
          <p:cNvSpPr txBox="1"/>
          <p:nvPr/>
        </p:nvSpPr>
        <p:spPr>
          <a:xfrm>
            <a:off x="0" y="1550542"/>
            <a:ext cx="12192000" cy="5307458"/>
          </a:xfrm>
          <a:prstGeom prst="rect">
            <a:avLst/>
          </a:prstGeom>
        </p:spPr>
        <p:txBody>
          <a:bodyPr vert="horz" lIns="91440" tIns="45720" rIns="91440" bIns="45720" rtlCol="0" anchor="ctr">
            <a:normAutofit/>
          </a:bodyPr>
          <a:lstStyle/>
          <a:p>
            <a:pPr>
              <a:lnSpc>
                <a:spcPct val="90000"/>
              </a:lnSpc>
              <a:spcAft>
                <a:spcPts val="600"/>
              </a:spcAft>
            </a:pPr>
            <a:r>
              <a:rPr lang="en-GB" b="1"/>
              <a:t>Unit 1: Biology – external exam worth 25% </a:t>
            </a:r>
          </a:p>
          <a:p>
            <a:pPr marL="285750" indent="-285750">
              <a:lnSpc>
                <a:spcPct val="90000"/>
              </a:lnSpc>
              <a:spcAft>
                <a:spcPts val="600"/>
              </a:spcAft>
              <a:buFont typeface="Arial" panose="020B0604020202020204" pitchFamily="34" charset="0"/>
              <a:buChar char="•"/>
            </a:pPr>
            <a:r>
              <a:rPr lang="en-GB"/>
              <a:t>Topics include - Cells Microscopy, Food and diet, Chromosomes and genes, Co-ordination and control, Reproductive system, Variation and adaptation, Disease and body defences and Ecological relationships</a:t>
            </a:r>
          </a:p>
          <a:p>
            <a:pPr>
              <a:lnSpc>
                <a:spcPct val="90000"/>
              </a:lnSpc>
              <a:spcAft>
                <a:spcPts val="600"/>
              </a:spcAft>
            </a:pPr>
            <a:endParaRPr lang="en-GB" b="1"/>
          </a:p>
          <a:p>
            <a:pPr>
              <a:lnSpc>
                <a:spcPct val="90000"/>
              </a:lnSpc>
              <a:spcAft>
                <a:spcPts val="600"/>
              </a:spcAft>
            </a:pPr>
            <a:r>
              <a:rPr lang="en-US" b="1"/>
              <a:t>Unit 2: Chemistry – external exam worth 25%</a:t>
            </a:r>
          </a:p>
          <a:p>
            <a:pPr marL="285750" indent="-285750">
              <a:lnSpc>
                <a:spcPct val="90000"/>
              </a:lnSpc>
              <a:spcAft>
                <a:spcPts val="600"/>
              </a:spcAft>
              <a:buFont typeface="Arial" panose="020B0604020202020204" pitchFamily="34" charset="0"/>
              <a:buChar char="•"/>
            </a:pPr>
            <a:r>
              <a:rPr lang="en-US"/>
              <a:t>Topics include - </a:t>
            </a:r>
            <a:r>
              <a:rPr lang="en-GB"/>
              <a:t>Acids, bases and salts, Acids, bases and salts, Acids, bases and salts, Bonding, Materials, Symbols, formulae and equations, Qualitative analysis, Metals and the reactivity series, Rates of reaction and Rates of reaction</a:t>
            </a:r>
          </a:p>
          <a:p>
            <a:pPr>
              <a:lnSpc>
                <a:spcPct val="90000"/>
              </a:lnSpc>
              <a:spcAft>
                <a:spcPts val="600"/>
              </a:spcAft>
            </a:pPr>
            <a:endParaRPr lang="en-GB"/>
          </a:p>
          <a:p>
            <a:pPr>
              <a:lnSpc>
                <a:spcPct val="90000"/>
              </a:lnSpc>
              <a:spcAft>
                <a:spcPts val="600"/>
              </a:spcAft>
            </a:pPr>
            <a:r>
              <a:rPr lang="en-GB" b="1"/>
              <a:t>Unit 3: Physics – external exam worth 25%</a:t>
            </a:r>
          </a:p>
          <a:p>
            <a:pPr marL="285750" indent="-285750">
              <a:lnSpc>
                <a:spcPct val="90000"/>
              </a:lnSpc>
              <a:spcAft>
                <a:spcPts val="600"/>
              </a:spcAft>
              <a:buFont typeface="Arial" panose="020B0604020202020204" pitchFamily="34" charset="0"/>
              <a:buChar char="•"/>
            </a:pPr>
            <a:r>
              <a:rPr lang="en-GB"/>
              <a:t>Topics include - Electrical circuits, Household electricity, Energy, Electricity generation, Waves, Road transport and safety – reducing reliance on fossil fuels, Radioactivity, Earth in space</a:t>
            </a:r>
          </a:p>
          <a:p>
            <a:pPr marL="285750" indent="-285750">
              <a:lnSpc>
                <a:spcPct val="90000"/>
              </a:lnSpc>
              <a:spcAft>
                <a:spcPts val="600"/>
              </a:spcAft>
              <a:buFont typeface="Arial" panose="020B0604020202020204" pitchFamily="34" charset="0"/>
              <a:buChar char="•"/>
            </a:pPr>
            <a:endParaRPr lang="en-US"/>
          </a:p>
          <a:p>
            <a:pPr>
              <a:lnSpc>
                <a:spcPct val="90000"/>
              </a:lnSpc>
              <a:spcAft>
                <a:spcPts val="600"/>
              </a:spcAft>
            </a:pPr>
            <a:r>
              <a:rPr lang="en-US" b="1"/>
              <a:t>Practical skills module in 2 booklets – worth 25%</a:t>
            </a:r>
          </a:p>
          <a:p>
            <a:pPr marL="285750" indent="-228600">
              <a:lnSpc>
                <a:spcPct val="90000"/>
              </a:lnSpc>
              <a:spcAft>
                <a:spcPts val="600"/>
              </a:spcAft>
              <a:buFont typeface="Arial" panose="020B0604020202020204" pitchFamily="34" charset="0"/>
              <a:buChar char="•"/>
            </a:pPr>
            <a:r>
              <a:rPr lang="en-US"/>
              <a:t>Booklet A - Students carry out two pre-release practical's in Biology, Chemistry and Physics</a:t>
            </a:r>
          </a:p>
          <a:p>
            <a:pPr marL="285750" indent="-228600">
              <a:lnSpc>
                <a:spcPct val="90000"/>
              </a:lnSpc>
              <a:spcAft>
                <a:spcPts val="600"/>
              </a:spcAft>
              <a:buFont typeface="Arial" panose="020B0604020202020204" pitchFamily="34" charset="0"/>
              <a:buChar char="•"/>
            </a:pPr>
            <a:r>
              <a:rPr lang="en-US"/>
              <a:t>Booklet B - Students answer compulsory structured questions that include short responses, extended writing and calculations, all set in a practical context for Biology, Chemistry and Physics</a:t>
            </a:r>
          </a:p>
        </p:txBody>
      </p:sp>
    </p:spTree>
    <p:extLst>
      <p:ext uri="{BB962C8B-B14F-4D97-AF65-F5344CB8AC3E}">
        <p14:creationId xmlns:p14="http://schemas.microsoft.com/office/powerpoint/2010/main" val="3578571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AFCAF4-CB9D-4A46-8C38-A3022B605585}"/>
              </a:ext>
            </a:extLst>
          </p:cNvPr>
          <p:cNvSpPr>
            <a:spLocks noGrp="1"/>
          </p:cNvSpPr>
          <p:nvPr>
            <p:ph type="title"/>
          </p:nvPr>
        </p:nvSpPr>
        <p:spPr>
          <a:xfrm>
            <a:off x="257697" y="278535"/>
            <a:ext cx="9895951" cy="1033669"/>
          </a:xfrm>
        </p:spPr>
        <p:txBody>
          <a:bodyPr vert="horz" lIns="91440" tIns="45720" rIns="91440" bIns="45720" rtlCol="0" anchor="ctr">
            <a:normAutofit/>
          </a:bodyPr>
          <a:lstStyle/>
          <a:p>
            <a:r>
              <a:rPr lang="en-US" sz="5400" b="1" kern="1200">
                <a:solidFill>
                  <a:srgbClr val="FFFFFF"/>
                </a:solidFill>
                <a:latin typeface="+mj-lt"/>
                <a:ea typeface="+mj-ea"/>
                <a:cs typeface="+mj-cs"/>
              </a:rPr>
              <a:t>Double Award Science</a:t>
            </a:r>
          </a:p>
        </p:txBody>
      </p:sp>
      <p:pic>
        <p:nvPicPr>
          <p:cNvPr id="14" name="Picture 13">
            <a:extLst>
              <a:ext uri="{FF2B5EF4-FFF2-40B4-BE49-F238E27FC236}">
                <a16:creationId xmlns:a16="http://schemas.microsoft.com/office/drawing/2014/main" id="{D50852A2-DC00-4B6D-B31F-8DE6F562A206}"/>
              </a:ext>
            </a:extLst>
          </p:cNvPr>
          <p:cNvPicPr>
            <a:picLocks noChangeAspect="1"/>
          </p:cNvPicPr>
          <p:nvPr/>
        </p:nvPicPr>
        <p:blipFill>
          <a:blip r:embed="rId2"/>
          <a:stretch>
            <a:fillRect/>
          </a:stretch>
        </p:blipFill>
        <p:spPr>
          <a:xfrm>
            <a:off x="8456018" y="-1"/>
            <a:ext cx="3735981" cy="1597433"/>
          </a:xfrm>
          <a:prstGeom prst="rect">
            <a:avLst/>
          </a:prstGeom>
        </p:spPr>
      </p:pic>
      <p:pic>
        <p:nvPicPr>
          <p:cNvPr id="2050" name="Picture 2" descr="Science on CBBC - CBBC - BBC">
            <a:extLst>
              <a:ext uri="{FF2B5EF4-FFF2-40B4-BE49-F238E27FC236}">
                <a16:creationId xmlns:a16="http://schemas.microsoft.com/office/drawing/2014/main" id="{EA676D1D-F76C-40EB-BFFD-95410E2C4A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675" y="1312204"/>
            <a:ext cx="10039854" cy="56474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647A857-3E4F-4DED-91E5-6CEA4A1F6ED7}"/>
              </a:ext>
            </a:extLst>
          </p:cNvPr>
          <p:cNvSpPr txBox="1"/>
          <p:nvPr/>
        </p:nvSpPr>
        <p:spPr>
          <a:xfrm>
            <a:off x="105507" y="1550542"/>
            <a:ext cx="11908302" cy="5307458"/>
          </a:xfrm>
          <a:prstGeom prst="rect">
            <a:avLst/>
          </a:prstGeom>
        </p:spPr>
        <p:txBody>
          <a:bodyPr vert="horz" lIns="91440" tIns="45720" rIns="91440" bIns="45720" rtlCol="0" anchor="ctr">
            <a:normAutofit/>
          </a:bodyPr>
          <a:lstStyle/>
          <a:p>
            <a:pPr>
              <a:lnSpc>
                <a:spcPct val="90000"/>
              </a:lnSpc>
              <a:spcAft>
                <a:spcPts val="600"/>
              </a:spcAft>
            </a:pPr>
            <a:r>
              <a:rPr lang="en-US" b="1"/>
              <a:t>In Year 11 pupils complete 3 Modules – each worth 11%</a:t>
            </a:r>
          </a:p>
          <a:p>
            <a:pPr marL="285750" indent="-228600">
              <a:lnSpc>
                <a:spcPct val="90000"/>
              </a:lnSpc>
              <a:spcAft>
                <a:spcPts val="600"/>
              </a:spcAft>
              <a:buFont typeface="Arial" panose="020B0604020202020204" pitchFamily="34" charset="0"/>
              <a:buChar char="•"/>
            </a:pPr>
            <a:r>
              <a:rPr lang="en-US"/>
              <a:t>Biology Unit B1: Cells, Living Processes and Biodiversity</a:t>
            </a:r>
          </a:p>
          <a:p>
            <a:pPr marL="285750" indent="-228600">
              <a:lnSpc>
                <a:spcPct val="90000"/>
              </a:lnSpc>
              <a:spcAft>
                <a:spcPts val="600"/>
              </a:spcAft>
              <a:buFont typeface="Arial" panose="020B0604020202020204" pitchFamily="34" charset="0"/>
              <a:buChar char="•"/>
            </a:pPr>
            <a:r>
              <a:rPr lang="en-US"/>
              <a:t>Chemistry Unit C1: Structures, Trends, Chemical Reactions, Quantitative Chemistry and Analysis</a:t>
            </a:r>
          </a:p>
          <a:p>
            <a:pPr marL="285750" indent="-228600">
              <a:lnSpc>
                <a:spcPct val="90000"/>
              </a:lnSpc>
              <a:spcAft>
                <a:spcPts val="600"/>
              </a:spcAft>
              <a:buFont typeface="Arial" panose="020B0604020202020204" pitchFamily="34" charset="0"/>
              <a:buChar char="•"/>
            </a:pPr>
            <a:r>
              <a:rPr lang="en-US"/>
              <a:t>Physics Unit P1: Motion, Force, Moments, Energy, Density, Kinetic Theory, Radioactivity, Nuclear Fission and Fusion</a:t>
            </a:r>
          </a:p>
          <a:p>
            <a:pPr marL="285750" indent="-228600">
              <a:lnSpc>
                <a:spcPct val="90000"/>
              </a:lnSpc>
              <a:spcAft>
                <a:spcPts val="600"/>
              </a:spcAft>
              <a:buFont typeface="Arial" panose="020B0604020202020204" pitchFamily="34" charset="0"/>
              <a:buChar char="•"/>
            </a:pPr>
            <a:endParaRPr lang="en-US"/>
          </a:p>
          <a:p>
            <a:pPr>
              <a:lnSpc>
                <a:spcPct val="90000"/>
              </a:lnSpc>
              <a:spcAft>
                <a:spcPts val="600"/>
              </a:spcAft>
            </a:pPr>
            <a:r>
              <a:rPr lang="en-US" b="1"/>
              <a:t>In Year 12 pupils complete:</a:t>
            </a:r>
          </a:p>
          <a:p>
            <a:pPr>
              <a:lnSpc>
                <a:spcPct val="90000"/>
              </a:lnSpc>
              <a:spcAft>
                <a:spcPts val="600"/>
              </a:spcAft>
            </a:pPr>
            <a:r>
              <a:rPr lang="en-US" b="1"/>
              <a:t>3 final Modules – each worth 14% </a:t>
            </a:r>
          </a:p>
          <a:p>
            <a:pPr marL="285750" indent="-228600">
              <a:lnSpc>
                <a:spcPct val="90000"/>
              </a:lnSpc>
              <a:spcAft>
                <a:spcPts val="600"/>
              </a:spcAft>
              <a:buFont typeface="Arial" panose="020B0604020202020204" pitchFamily="34" charset="0"/>
              <a:buChar char="•"/>
            </a:pPr>
            <a:r>
              <a:rPr lang="en-US"/>
              <a:t>Biology Unit B2: Body Systems, Genetics, Microorganisms and Health</a:t>
            </a:r>
          </a:p>
          <a:p>
            <a:pPr marL="285750" indent="-228600">
              <a:lnSpc>
                <a:spcPct val="90000"/>
              </a:lnSpc>
              <a:spcAft>
                <a:spcPts val="600"/>
              </a:spcAft>
              <a:buFont typeface="Arial" panose="020B0604020202020204" pitchFamily="34" charset="0"/>
              <a:buChar char="•"/>
            </a:pPr>
            <a:r>
              <a:rPr lang="en-US"/>
              <a:t>Chemistry Unit C2: Further Chemical Reactions, Rates and Equilibrium, Calculations and Organic Chemistry</a:t>
            </a:r>
          </a:p>
          <a:p>
            <a:pPr marL="285750" indent="-228600">
              <a:lnSpc>
                <a:spcPct val="90000"/>
              </a:lnSpc>
              <a:spcAft>
                <a:spcPts val="600"/>
              </a:spcAft>
              <a:buFont typeface="Arial" panose="020B0604020202020204" pitchFamily="34" charset="0"/>
              <a:buChar char="•"/>
            </a:pPr>
            <a:r>
              <a:rPr lang="en-US"/>
              <a:t>Physics Unit P2: Waves, Light, Electricity, Magnetism, Electromagnetism and Space Physics</a:t>
            </a:r>
          </a:p>
          <a:p>
            <a:pPr indent="-228600">
              <a:lnSpc>
                <a:spcPct val="90000"/>
              </a:lnSpc>
              <a:spcAft>
                <a:spcPts val="600"/>
              </a:spcAft>
              <a:buFont typeface="Arial" panose="020B0604020202020204" pitchFamily="34" charset="0"/>
              <a:buChar char="•"/>
            </a:pPr>
            <a:endParaRPr lang="en-US"/>
          </a:p>
          <a:p>
            <a:pPr>
              <a:lnSpc>
                <a:spcPct val="90000"/>
              </a:lnSpc>
              <a:spcAft>
                <a:spcPts val="600"/>
              </a:spcAft>
            </a:pPr>
            <a:r>
              <a:rPr lang="en-US" b="1"/>
              <a:t>1 Practical skills module in 2 booklets – worth 25%</a:t>
            </a:r>
          </a:p>
          <a:p>
            <a:pPr marL="285750" indent="-228600">
              <a:lnSpc>
                <a:spcPct val="90000"/>
              </a:lnSpc>
              <a:spcAft>
                <a:spcPts val="600"/>
              </a:spcAft>
              <a:buFont typeface="Arial" panose="020B0604020202020204" pitchFamily="34" charset="0"/>
              <a:buChar char="•"/>
            </a:pPr>
            <a:r>
              <a:rPr lang="en-US"/>
              <a:t>Booklet A - Students carry out three pre-release practical's in Biology, Chemistry and Physics</a:t>
            </a:r>
          </a:p>
          <a:p>
            <a:pPr marL="285750" indent="-228600">
              <a:lnSpc>
                <a:spcPct val="90000"/>
              </a:lnSpc>
              <a:spcAft>
                <a:spcPts val="600"/>
              </a:spcAft>
              <a:buFont typeface="Arial" panose="020B0604020202020204" pitchFamily="34" charset="0"/>
              <a:buChar char="•"/>
            </a:pPr>
            <a:r>
              <a:rPr lang="en-US"/>
              <a:t>Booklet B - Students answer compulsory structured questions that include short responses, extended writing and calculations, all set in a practical context for Biology, Chemistry and Physics</a:t>
            </a:r>
          </a:p>
        </p:txBody>
      </p:sp>
    </p:spTree>
    <p:extLst>
      <p:ext uri="{BB962C8B-B14F-4D97-AF65-F5344CB8AC3E}">
        <p14:creationId xmlns:p14="http://schemas.microsoft.com/office/powerpoint/2010/main" val="1136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2AFCAF4-CB9D-4A46-8C38-A3022B605585}"/>
              </a:ext>
            </a:extLst>
          </p:cNvPr>
          <p:cNvSpPr>
            <a:spLocks noGrp="1"/>
          </p:cNvSpPr>
          <p:nvPr>
            <p:ph type="title"/>
          </p:nvPr>
        </p:nvSpPr>
        <p:spPr>
          <a:xfrm>
            <a:off x="5634030" y="127219"/>
            <a:ext cx="4575410" cy="1454051"/>
          </a:xfrm>
        </p:spPr>
        <p:txBody>
          <a:bodyPr vert="horz" lIns="91440" tIns="45720" rIns="91440" bIns="45720" rtlCol="0" anchor="ctr">
            <a:normAutofit/>
          </a:bodyPr>
          <a:lstStyle/>
          <a:p>
            <a:r>
              <a:rPr lang="en-US" b="1">
                <a:solidFill>
                  <a:srgbClr val="000000"/>
                </a:solidFill>
                <a:latin typeface="Bookman Old Style"/>
              </a:rPr>
              <a:t>BTEC Business</a:t>
            </a:r>
          </a:p>
        </p:txBody>
      </p:sp>
      <p:sp>
        <p:nvSpPr>
          <p:cNvPr id="14"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3" descr="A picture containing drawing&#10;&#10;Description automatically generated">
            <a:extLst>
              <a:ext uri="{FF2B5EF4-FFF2-40B4-BE49-F238E27FC236}">
                <a16:creationId xmlns:a16="http://schemas.microsoft.com/office/drawing/2014/main" id="{46DCE12F-CD26-42BB-9E1F-7944F7D399F3}"/>
              </a:ext>
            </a:extLst>
          </p:cNvPr>
          <p:cNvPicPr>
            <a:picLocks noChangeAspect="1"/>
          </p:cNvPicPr>
          <p:nvPr/>
        </p:nvPicPr>
        <p:blipFill rotWithShape="1">
          <a:blip r:embed="rId3">
            <a:alphaModFix/>
          </a:blip>
          <a:srcRect l="3978" r="-3" b="-3"/>
          <a:stretch/>
        </p:blipFill>
        <p:spPr>
          <a:xfrm>
            <a:off x="-193944" y="865667"/>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5" name="TextBox 4">
            <a:extLst>
              <a:ext uri="{FF2B5EF4-FFF2-40B4-BE49-F238E27FC236}">
                <a16:creationId xmlns:a16="http://schemas.microsoft.com/office/drawing/2014/main" id="{B84EA26B-8134-4F94-91FD-92716CF48C13}"/>
              </a:ext>
            </a:extLst>
          </p:cNvPr>
          <p:cNvSpPr txBox="1"/>
          <p:nvPr/>
        </p:nvSpPr>
        <p:spPr>
          <a:xfrm>
            <a:off x="5616121" y="1257116"/>
            <a:ext cx="6185276" cy="274789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fontScale="92500" lnSpcReduction="20000"/>
          </a:bodyPr>
          <a:lstStyle/>
          <a:p>
            <a:pPr>
              <a:lnSpc>
                <a:spcPct val="150000"/>
              </a:lnSpc>
              <a:spcAft>
                <a:spcPts val="600"/>
              </a:spcAft>
            </a:pPr>
            <a:r>
              <a:rPr lang="en-US" sz="2000" b="1" u="sng">
                <a:solidFill>
                  <a:srgbClr val="000000"/>
                </a:solidFill>
              </a:rPr>
              <a:t>T</a:t>
            </a:r>
            <a:r>
              <a:rPr lang="en-US" sz="2000" b="1" u="sng">
                <a:solidFill>
                  <a:srgbClr val="000000"/>
                </a:solidFill>
                <a:latin typeface="Calibri"/>
                <a:cs typeface="Calibri"/>
              </a:rPr>
              <a:t>he Edexcel BTEC Level 2 First Award:</a:t>
            </a:r>
            <a:endParaRPr lang="en-US" sz="2000">
              <a:solidFill>
                <a:srgbClr val="000000"/>
              </a:solidFill>
              <a:latin typeface="Calibri"/>
              <a:cs typeface="Calibri"/>
            </a:endParaRPr>
          </a:p>
          <a:p>
            <a:pPr>
              <a:lnSpc>
                <a:spcPct val="150000"/>
              </a:lnSpc>
              <a:spcAft>
                <a:spcPts val="600"/>
              </a:spcAft>
            </a:pPr>
            <a:r>
              <a:rPr lang="en-US" sz="2000">
                <a:solidFill>
                  <a:srgbClr val="000000"/>
                </a:solidFill>
                <a:latin typeface="Calibri"/>
                <a:cs typeface="Calibri"/>
              </a:rPr>
              <a:t>•Is equivalent to one GCSE</a:t>
            </a:r>
          </a:p>
          <a:p>
            <a:pPr>
              <a:lnSpc>
                <a:spcPct val="150000"/>
              </a:lnSpc>
              <a:spcAft>
                <a:spcPts val="600"/>
              </a:spcAft>
            </a:pPr>
            <a:r>
              <a:rPr lang="en-US" sz="2000">
                <a:solidFill>
                  <a:srgbClr val="000000"/>
                </a:solidFill>
                <a:latin typeface="Calibri"/>
                <a:cs typeface="Calibri"/>
              </a:rPr>
              <a:t>•25% is a one-hour online exam</a:t>
            </a:r>
          </a:p>
          <a:p>
            <a:pPr>
              <a:lnSpc>
                <a:spcPct val="150000"/>
              </a:lnSpc>
              <a:spcAft>
                <a:spcPts val="600"/>
              </a:spcAft>
            </a:pPr>
            <a:r>
              <a:rPr lang="en-US" sz="2000">
                <a:solidFill>
                  <a:srgbClr val="000000"/>
                </a:solidFill>
                <a:latin typeface="Calibri"/>
                <a:cs typeface="Calibri"/>
              </a:rPr>
              <a:t>•75% is coursework </a:t>
            </a:r>
          </a:p>
          <a:p>
            <a:pPr>
              <a:lnSpc>
                <a:spcPct val="150000"/>
              </a:lnSpc>
              <a:spcAft>
                <a:spcPts val="600"/>
              </a:spcAft>
            </a:pPr>
            <a:r>
              <a:rPr lang="en-US" sz="2000">
                <a:solidFill>
                  <a:srgbClr val="000000"/>
                </a:solidFill>
                <a:latin typeface="Calibri"/>
                <a:cs typeface="Calibri"/>
              </a:rPr>
              <a:t>•60 hours are spent on compulsory and 60 hours are spent on optional units</a:t>
            </a:r>
          </a:p>
          <a:p>
            <a:pPr indent="-228600">
              <a:lnSpc>
                <a:spcPct val="150000"/>
              </a:lnSpc>
              <a:spcAft>
                <a:spcPts val="600"/>
              </a:spcAft>
              <a:buFont typeface="Arial" panose="020B0604020202020204" pitchFamily="34" charset="0"/>
              <a:buChar char="•"/>
            </a:pPr>
            <a:endParaRPr lang="en-US" sz="2000">
              <a:solidFill>
                <a:srgbClr val="000000"/>
              </a:solidFill>
              <a:latin typeface="Calibri"/>
              <a:cs typeface="Calibri"/>
            </a:endParaRPr>
          </a:p>
        </p:txBody>
      </p:sp>
      <p:sp>
        <p:nvSpPr>
          <p:cNvPr id="4" name="TextBox 3">
            <a:extLst>
              <a:ext uri="{FF2B5EF4-FFF2-40B4-BE49-F238E27FC236}">
                <a16:creationId xmlns:a16="http://schemas.microsoft.com/office/drawing/2014/main" id="{4077183C-DF01-4124-8B56-C4649D592223}"/>
              </a:ext>
            </a:extLst>
          </p:cNvPr>
          <p:cNvSpPr txBox="1"/>
          <p:nvPr/>
        </p:nvSpPr>
        <p:spPr>
          <a:xfrm>
            <a:off x="5630174" y="3703608"/>
            <a:ext cx="6265652" cy="27084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000" b="1" u="sng">
                <a:ea typeface="+mn-lt"/>
                <a:cs typeface="+mn-lt"/>
              </a:rPr>
              <a:t>The following topics are studied during the BTEC course:</a:t>
            </a:r>
            <a:endParaRPr lang="en-US" sz="2000">
              <a:cs typeface="Calibri" panose="020F0502020204030204"/>
            </a:endParaRPr>
          </a:p>
          <a:p>
            <a:pPr>
              <a:lnSpc>
                <a:spcPct val="150000"/>
              </a:lnSpc>
            </a:pPr>
            <a:r>
              <a:rPr lang="en-US" sz="2000">
                <a:ea typeface="+mn-lt"/>
                <a:cs typeface="+mn-lt"/>
              </a:rPr>
              <a:t>Unit 1: Introducing Business (coursework)</a:t>
            </a:r>
            <a:endParaRPr lang="en-US" sz="2000">
              <a:cs typeface="Calibri" panose="020F0502020204030204"/>
            </a:endParaRPr>
          </a:p>
          <a:p>
            <a:pPr>
              <a:lnSpc>
                <a:spcPct val="150000"/>
              </a:lnSpc>
            </a:pPr>
            <a:r>
              <a:rPr lang="en-US" sz="2000">
                <a:ea typeface="+mn-lt"/>
                <a:cs typeface="+mn-lt"/>
              </a:rPr>
              <a:t>Unit 2: Finance for Business (exam)</a:t>
            </a:r>
            <a:endParaRPr lang="en-US" sz="2000">
              <a:cs typeface="Calibri" panose="020F0502020204030204"/>
            </a:endParaRPr>
          </a:p>
          <a:p>
            <a:pPr>
              <a:lnSpc>
                <a:spcPct val="150000"/>
              </a:lnSpc>
            </a:pPr>
            <a:r>
              <a:rPr lang="en-US" sz="2000">
                <a:ea typeface="+mn-lt"/>
                <a:cs typeface="+mn-lt"/>
              </a:rPr>
              <a:t>Unit 3: Enterprise in the Business World (coursework)</a:t>
            </a:r>
            <a:endParaRPr lang="en-US" sz="2000">
              <a:cs typeface="Calibri" panose="020F0502020204030204"/>
            </a:endParaRPr>
          </a:p>
          <a:p>
            <a:pPr>
              <a:lnSpc>
                <a:spcPct val="150000"/>
              </a:lnSpc>
            </a:pPr>
            <a:r>
              <a:rPr lang="en-US" sz="2000">
                <a:ea typeface="+mn-lt"/>
                <a:cs typeface="+mn-lt"/>
              </a:rPr>
              <a:t>Unit 4: Promoting a Brand (coursework)</a:t>
            </a:r>
            <a:endParaRPr lang="en-US" sz="2000">
              <a:cs typeface="Calibri" panose="020F0502020204030204"/>
            </a:endParaRPr>
          </a:p>
          <a:p>
            <a:pPr algn="l"/>
            <a:endParaRPr lang="en-US" sz="2000">
              <a:cs typeface="Calibri" panose="020F0502020204030204"/>
            </a:endParaRPr>
          </a:p>
        </p:txBody>
      </p:sp>
      <p:sp>
        <p:nvSpPr>
          <p:cNvPr id="6" name="TextBox 5">
            <a:extLst>
              <a:ext uri="{FF2B5EF4-FFF2-40B4-BE49-F238E27FC236}">
                <a16:creationId xmlns:a16="http://schemas.microsoft.com/office/drawing/2014/main" id="{3616AB58-2466-453C-A553-CED57919A4CA}"/>
              </a:ext>
            </a:extLst>
          </p:cNvPr>
          <p:cNvSpPr txBox="1"/>
          <p:nvPr/>
        </p:nvSpPr>
        <p:spPr>
          <a:xfrm>
            <a:off x="9223615" y="6146860"/>
            <a:ext cx="318889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latin typeface="Brush Script MT"/>
                <a:cs typeface="Calibri"/>
              </a:rPr>
              <a:t>Mrs Haire</a:t>
            </a:r>
          </a:p>
        </p:txBody>
      </p:sp>
      <p:pic>
        <p:nvPicPr>
          <p:cNvPr id="7" name="Picture 7" descr="A picture containing drawing&#10;&#10;Description automatically generated">
            <a:extLst>
              <a:ext uri="{FF2B5EF4-FFF2-40B4-BE49-F238E27FC236}">
                <a16:creationId xmlns:a16="http://schemas.microsoft.com/office/drawing/2014/main" id="{18C64C53-1DA8-4866-958C-E3A7E0F4070A}"/>
              </a:ext>
            </a:extLst>
          </p:cNvPr>
          <p:cNvPicPr>
            <a:picLocks noChangeAspect="1"/>
          </p:cNvPicPr>
          <p:nvPr/>
        </p:nvPicPr>
        <p:blipFill>
          <a:blip r:embed="rId4"/>
          <a:stretch>
            <a:fillRect/>
          </a:stretch>
        </p:blipFill>
        <p:spPr>
          <a:xfrm>
            <a:off x="10364189" y="313247"/>
            <a:ext cx="1441509" cy="2047695"/>
          </a:xfrm>
          <a:prstGeom prst="rect">
            <a:avLst/>
          </a:prstGeom>
        </p:spPr>
      </p:pic>
    </p:spTree>
    <p:extLst>
      <p:ext uri="{BB962C8B-B14F-4D97-AF65-F5344CB8AC3E}">
        <p14:creationId xmlns:p14="http://schemas.microsoft.com/office/powerpoint/2010/main" val="3631956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FCAF4-CB9D-4A46-8C38-A3022B605585}"/>
              </a:ext>
            </a:extLst>
          </p:cNvPr>
          <p:cNvSpPr>
            <a:spLocks noGrp="1"/>
          </p:cNvSpPr>
          <p:nvPr>
            <p:ph type="title"/>
          </p:nvPr>
        </p:nvSpPr>
        <p:spPr/>
        <p:txBody>
          <a:bodyPr/>
          <a:lstStyle/>
          <a:p>
            <a:pPr algn="ctr"/>
            <a:r>
              <a:rPr lang="en-GB">
                <a:latin typeface="Bookman Old Style"/>
              </a:rPr>
              <a:t>Child Development</a:t>
            </a:r>
            <a:endParaRPr lang="en-GB">
              <a:cs typeface="Calibri Light" panose="020F0302020204030204"/>
            </a:endParaRPr>
          </a:p>
        </p:txBody>
      </p:sp>
      <p:sp>
        <p:nvSpPr>
          <p:cNvPr id="3" name="TextBox 2">
            <a:extLst>
              <a:ext uri="{FF2B5EF4-FFF2-40B4-BE49-F238E27FC236}">
                <a16:creationId xmlns:a16="http://schemas.microsoft.com/office/drawing/2014/main" id="{C73FC6C9-0EBC-4055-8AF9-D05730C66832}"/>
              </a:ext>
            </a:extLst>
          </p:cNvPr>
          <p:cNvSpPr txBox="1"/>
          <p:nvPr/>
        </p:nvSpPr>
        <p:spPr>
          <a:xfrm>
            <a:off x="6694098" y="1446362"/>
            <a:ext cx="3706483" cy="707886"/>
          </a:xfrm>
          <a:prstGeom prst="rect">
            <a:avLst/>
          </a:prstGeom>
          <a:noFill/>
          <a:ln>
            <a:solidFill>
              <a:srgbClr val="7030A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t>Controlled Assessment= </a:t>
            </a:r>
            <a:endParaRPr lang="en-US"/>
          </a:p>
          <a:p>
            <a:r>
              <a:rPr lang="en-GB" sz="2000"/>
              <a:t>40% of overall GCSE Grade </a:t>
            </a:r>
            <a:endParaRPr lang="en-US">
              <a:cs typeface="Calibri"/>
            </a:endParaRPr>
          </a:p>
        </p:txBody>
      </p:sp>
      <p:sp>
        <p:nvSpPr>
          <p:cNvPr id="4" name="TextBox 3">
            <a:extLst>
              <a:ext uri="{FF2B5EF4-FFF2-40B4-BE49-F238E27FC236}">
                <a16:creationId xmlns:a16="http://schemas.microsoft.com/office/drawing/2014/main" id="{CFDC754C-FC34-449E-8AEE-B21BAFB057F0}"/>
              </a:ext>
            </a:extLst>
          </p:cNvPr>
          <p:cNvSpPr txBox="1"/>
          <p:nvPr/>
        </p:nvSpPr>
        <p:spPr>
          <a:xfrm>
            <a:off x="2093344" y="1446362"/>
            <a:ext cx="3562709" cy="707886"/>
          </a:xfrm>
          <a:prstGeom prst="rect">
            <a:avLst/>
          </a:prstGeom>
          <a:noFill/>
          <a:ln>
            <a:solidFill>
              <a:srgbClr val="7030A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t>Two Exams = 30% each </a:t>
            </a:r>
            <a:endParaRPr lang="en-US"/>
          </a:p>
          <a:p>
            <a:r>
              <a:rPr lang="en-GB" sz="2000"/>
              <a:t>(60% of overall GCSE Grade)</a:t>
            </a:r>
            <a:endParaRPr lang="en-GB"/>
          </a:p>
        </p:txBody>
      </p:sp>
      <p:sp>
        <p:nvSpPr>
          <p:cNvPr id="6" name="TextBox 5">
            <a:extLst>
              <a:ext uri="{FF2B5EF4-FFF2-40B4-BE49-F238E27FC236}">
                <a16:creationId xmlns:a16="http://schemas.microsoft.com/office/drawing/2014/main" id="{AB6E0D44-0D3C-4378-85CC-F594E36D3827}"/>
              </a:ext>
            </a:extLst>
          </p:cNvPr>
          <p:cNvSpPr txBox="1"/>
          <p:nvPr/>
        </p:nvSpPr>
        <p:spPr>
          <a:xfrm>
            <a:off x="4722310" y="2368866"/>
            <a:ext cx="2743200"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u="sng">
                <a:solidFill>
                  <a:srgbClr val="FF0000"/>
                </a:solidFill>
                <a:cs typeface="Calibri"/>
              </a:rPr>
              <a:t>Topics studied:</a:t>
            </a:r>
          </a:p>
          <a:p>
            <a:endParaRPr lang="en-US">
              <a:cs typeface="Calibri"/>
            </a:endParaRPr>
          </a:p>
        </p:txBody>
      </p:sp>
      <p:graphicFrame>
        <p:nvGraphicFramePr>
          <p:cNvPr id="8" name="Table 50">
            <a:extLst>
              <a:ext uri="{FF2B5EF4-FFF2-40B4-BE49-F238E27FC236}">
                <a16:creationId xmlns:a16="http://schemas.microsoft.com/office/drawing/2014/main" id="{67180B1C-B878-4434-B7A6-D59A26C30B85}"/>
              </a:ext>
            </a:extLst>
          </p:cNvPr>
          <p:cNvGraphicFramePr>
            <a:graphicFrameLocks noGrp="1"/>
          </p:cNvGraphicFramePr>
          <p:nvPr>
            <p:extLst>
              <p:ext uri="{D42A27DB-BD31-4B8C-83A1-F6EECF244321}">
                <p14:modId xmlns:p14="http://schemas.microsoft.com/office/powerpoint/2010/main" val="1601561322"/>
              </p:ext>
            </p:extLst>
          </p:nvPr>
        </p:nvGraphicFramePr>
        <p:xfrm>
          <a:off x="1178943" y="2947358"/>
          <a:ext cx="9907508" cy="3749040"/>
        </p:xfrm>
        <a:graphic>
          <a:graphicData uri="http://schemas.openxmlformats.org/drawingml/2006/table">
            <a:tbl>
              <a:tblPr firstRow="1" bandRow="1">
                <a:tableStyleId>{073A0DAA-6AF3-43AB-8588-CEC1D06C72B9}</a:tableStyleId>
              </a:tblPr>
              <a:tblGrid>
                <a:gridCol w="4953754">
                  <a:extLst>
                    <a:ext uri="{9D8B030D-6E8A-4147-A177-3AD203B41FA5}">
                      <a16:colId xmlns:a16="http://schemas.microsoft.com/office/drawing/2014/main" val="2007273074"/>
                    </a:ext>
                  </a:extLst>
                </a:gridCol>
                <a:gridCol w="4953754">
                  <a:extLst>
                    <a:ext uri="{9D8B030D-6E8A-4147-A177-3AD203B41FA5}">
                      <a16:colId xmlns:a16="http://schemas.microsoft.com/office/drawing/2014/main" val="3250017619"/>
                    </a:ext>
                  </a:extLst>
                </a:gridCol>
              </a:tblGrid>
              <a:tr h="896470">
                <a:tc>
                  <a:txBody>
                    <a:bodyPr/>
                    <a:lstStyle/>
                    <a:p>
                      <a:pPr algn="ctr"/>
                      <a:r>
                        <a:rPr lang="en-US"/>
                        <a:t>Year 11</a:t>
                      </a:r>
                    </a:p>
                    <a:p>
                      <a:pPr lvl="0" algn="ctr">
                        <a:lnSpc>
                          <a:spcPct val="100000"/>
                        </a:lnSpc>
                        <a:spcBef>
                          <a:spcPts val="0"/>
                        </a:spcBef>
                        <a:spcAft>
                          <a:spcPts val="0"/>
                        </a:spcAft>
                        <a:buNone/>
                      </a:pPr>
                      <a:r>
                        <a:rPr lang="en-US" sz="1800" b="1" i="0" u="none" strike="noStrike" noProof="0">
                          <a:latin typeface="Calibri"/>
                        </a:rPr>
                        <a:t>Parenthood, Pregnancy and the Newborn Baby</a:t>
                      </a:r>
                      <a:endParaRPr lang="en-US"/>
                    </a:p>
                  </a:txBody>
                  <a:tcPr>
                    <a:solidFill>
                      <a:srgbClr val="7030A0"/>
                    </a:solidFill>
                  </a:tcPr>
                </a:tc>
                <a:tc>
                  <a:txBody>
                    <a:bodyPr/>
                    <a:lstStyle/>
                    <a:p>
                      <a:pPr algn="ctr"/>
                      <a:r>
                        <a:rPr lang="en-US"/>
                        <a:t>Year 12</a:t>
                      </a:r>
                    </a:p>
                    <a:p>
                      <a:pPr lvl="0" algn="ctr">
                        <a:lnSpc>
                          <a:spcPct val="100000"/>
                        </a:lnSpc>
                        <a:spcBef>
                          <a:spcPts val="0"/>
                        </a:spcBef>
                        <a:spcAft>
                          <a:spcPts val="0"/>
                        </a:spcAft>
                        <a:buNone/>
                      </a:pPr>
                      <a:r>
                        <a:rPr lang="en-US" sz="1800" b="1" i="0" u="none" strike="noStrike" noProof="0">
                          <a:latin typeface="Calibri"/>
                        </a:rPr>
                        <a:t>The Development of a child (0-5 years)</a:t>
                      </a:r>
                      <a:endParaRPr lang="en-US"/>
                    </a:p>
                    <a:p>
                      <a:pPr lvl="0">
                        <a:buNone/>
                      </a:pPr>
                      <a:endParaRPr lang="en-US"/>
                    </a:p>
                  </a:txBody>
                  <a:tcPr>
                    <a:solidFill>
                      <a:srgbClr val="7030A0"/>
                    </a:solidFill>
                  </a:tcPr>
                </a:tc>
                <a:extLst>
                  <a:ext uri="{0D108BD9-81ED-4DB2-BD59-A6C34878D82A}">
                    <a16:rowId xmlns:a16="http://schemas.microsoft.com/office/drawing/2014/main" val="99482668"/>
                  </a:ext>
                </a:extLst>
              </a:tr>
              <a:tr h="370840">
                <a:tc>
                  <a:txBody>
                    <a:bodyPr/>
                    <a:lstStyle/>
                    <a:p>
                      <a:pPr marL="285750" lvl="0" indent="-285750" algn="l">
                        <a:lnSpc>
                          <a:spcPct val="100000"/>
                        </a:lnSpc>
                        <a:spcBef>
                          <a:spcPts val="0"/>
                        </a:spcBef>
                        <a:spcAft>
                          <a:spcPts val="0"/>
                        </a:spcAft>
                        <a:buFont typeface="Wingdings"/>
                        <a:buChar char="ü"/>
                      </a:pPr>
                      <a:r>
                        <a:rPr lang="en-US" sz="1800" b="0" i="0" u="none" strike="noStrike" noProof="0"/>
                        <a:t>Parenthood and responsibilities</a:t>
                      </a:r>
                      <a:endParaRPr lang="en-US" sz="1800" b="1" i="0" u="none" strike="noStrike" noProof="0">
                        <a:latin typeface="Calibri"/>
                      </a:endParaRPr>
                    </a:p>
                    <a:p>
                      <a:pPr marL="285750" lvl="0" indent="-285750" algn="l">
                        <a:lnSpc>
                          <a:spcPct val="100000"/>
                        </a:lnSpc>
                        <a:spcBef>
                          <a:spcPts val="0"/>
                        </a:spcBef>
                        <a:spcAft>
                          <a:spcPts val="0"/>
                        </a:spcAft>
                        <a:buFont typeface="Wingdings"/>
                        <a:buChar char="ü"/>
                      </a:pPr>
                      <a:r>
                        <a:rPr lang="en-US" sz="1800" b="0" i="0" u="none" strike="noStrike" noProof="0"/>
                        <a:t>Pregnancy</a:t>
                      </a:r>
                      <a:endParaRPr lang="en-US"/>
                    </a:p>
                    <a:p>
                      <a:pPr marL="285750" lvl="0" indent="-285750" algn="l">
                        <a:lnSpc>
                          <a:spcPct val="100000"/>
                        </a:lnSpc>
                        <a:spcBef>
                          <a:spcPts val="0"/>
                        </a:spcBef>
                        <a:spcAft>
                          <a:spcPts val="0"/>
                        </a:spcAft>
                        <a:buFont typeface="Wingdings"/>
                        <a:buChar char="ü"/>
                      </a:pPr>
                      <a:r>
                        <a:rPr lang="en-US" sz="1800" b="0" i="0" u="none" strike="noStrike" noProof="0"/>
                        <a:t>Healthy diet and lifestyle in pregnancy</a:t>
                      </a:r>
                      <a:endParaRPr lang="en-US"/>
                    </a:p>
                    <a:p>
                      <a:pPr marL="285750" lvl="0" indent="-285750" algn="l">
                        <a:lnSpc>
                          <a:spcPct val="100000"/>
                        </a:lnSpc>
                        <a:spcBef>
                          <a:spcPts val="0"/>
                        </a:spcBef>
                        <a:spcAft>
                          <a:spcPts val="0"/>
                        </a:spcAft>
                        <a:buFont typeface="Wingdings"/>
                        <a:buChar char="ü"/>
                      </a:pPr>
                      <a:r>
                        <a:rPr lang="en-US" sz="1800" b="0" i="0" u="none" strike="noStrike" noProof="0"/>
                        <a:t>Birth</a:t>
                      </a:r>
                      <a:endParaRPr lang="en-US"/>
                    </a:p>
                    <a:p>
                      <a:pPr marL="285750" lvl="0" indent="-285750" algn="l">
                        <a:lnSpc>
                          <a:spcPct val="100000"/>
                        </a:lnSpc>
                        <a:spcBef>
                          <a:spcPts val="0"/>
                        </a:spcBef>
                        <a:spcAft>
                          <a:spcPts val="0"/>
                        </a:spcAft>
                        <a:buFont typeface="Wingdings"/>
                        <a:buChar char="ü"/>
                      </a:pPr>
                      <a:r>
                        <a:rPr lang="en-US" sz="1800" b="0" i="0" u="none" strike="noStrike" noProof="0"/>
                        <a:t>Development of the newborn baby</a:t>
                      </a:r>
                      <a:endParaRPr lang="en-US"/>
                    </a:p>
                    <a:p>
                      <a:pPr marL="285750" lvl="0" indent="-285750" algn="l">
                        <a:lnSpc>
                          <a:spcPct val="100000"/>
                        </a:lnSpc>
                        <a:spcBef>
                          <a:spcPts val="0"/>
                        </a:spcBef>
                        <a:spcAft>
                          <a:spcPts val="0"/>
                        </a:spcAft>
                        <a:buFont typeface="Wingdings"/>
                        <a:buChar char="ü"/>
                      </a:pPr>
                      <a:r>
                        <a:rPr lang="en-US" sz="1800" b="0" i="0" u="none" strike="noStrike" noProof="0"/>
                        <a:t>Sudden Infant Death Syndrome (SIDS)</a:t>
                      </a:r>
                      <a:endParaRPr lang="en-US"/>
                    </a:p>
                    <a:p>
                      <a:pPr marL="285750" lvl="0" indent="-285750" algn="l">
                        <a:lnSpc>
                          <a:spcPct val="100000"/>
                        </a:lnSpc>
                        <a:spcBef>
                          <a:spcPts val="0"/>
                        </a:spcBef>
                        <a:spcAft>
                          <a:spcPts val="0"/>
                        </a:spcAft>
                        <a:buFont typeface="Wingdings"/>
                        <a:buChar char="ü"/>
                      </a:pPr>
                      <a:r>
                        <a:rPr lang="en-US" sz="1800" b="0" i="0" u="none" strike="noStrike" noProof="0"/>
                        <a:t>Choosing clothes and equipment for a baby</a:t>
                      </a:r>
                      <a:endParaRPr lang="en-US"/>
                    </a:p>
                    <a:p>
                      <a:pPr marL="285750" lvl="0" indent="-285750" algn="l">
                        <a:lnSpc>
                          <a:spcPct val="100000"/>
                        </a:lnSpc>
                        <a:spcBef>
                          <a:spcPts val="0"/>
                        </a:spcBef>
                        <a:spcAft>
                          <a:spcPts val="0"/>
                        </a:spcAft>
                        <a:buFont typeface="Wingdings"/>
                        <a:buChar char="ü"/>
                      </a:pPr>
                      <a:r>
                        <a:rPr lang="en-US" sz="1800" b="0" i="0" u="none" strike="noStrike" noProof="0"/>
                        <a:t>Breastfeeding vs. Bottle-feeding</a:t>
                      </a:r>
                      <a:endParaRPr lang="en-US"/>
                    </a:p>
                    <a:p>
                      <a:pPr marL="285750" lvl="0" indent="-285750" algn="l">
                        <a:lnSpc>
                          <a:spcPct val="100000"/>
                        </a:lnSpc>
                        <a:spcBef>
                          <a:spcPts val="0"/>
                        </a:spcBef>
                        <a:spcAft>
                          <a:spcPts val="0"/>
                        </a:spcAft>
                        <a:buFont typeface="Wingdings"/>
                        <a:buChar char="ü"/>
                      </a:pPr>
                      <a:endParaRPr lang="en-US" sz="1800" b="1" i="0" u="none" strike="noStrike" noProof="0">
                        <a:latin typeface="Calibri"/>
                      </a:endParaRPr>
                    </a:p>
                  </a:txBody>
                  <a:tcPr/>
                </a:tc>
                <a:tc>
                  <a:txBody>
                    <a:bodyPr/>
                    <a:lstStyle/>
                    <a:p>
                      <a:pPr marL="285750" lvl="0" indent="-285750" algn="l">
                        <a:lnSpc>
                          <a:spcPct val="100000"/>
                        </a:lnSpc>
                        <a:spcBef>
                          <a:spcPts val="0"/>
                        </a:spcBef>
                        <a:spcAft>
                          <a:spcPts val="0"/>
                        </a:spcAft>
                        <a:buFont typeface="Wingdings"/>
                        <a:buChar char="ü"/>
                      </a:pPr>
                      <a:r>
                        <a:rPr lang="en-US" sz="1800" b="0" i="0" u="none" strike="noStrike" noProof="0"/>
                        <a:t>Dietary needs of the child</a:t>
                      </a:r>
                      <a:endParaRPr lang="en-US"/>
                    </a:p>
                    <a:p>
                      <a:pPr marL="285750" lvl="0" indent="-285750" algn="l">
                        <a:lnSpc>
                          <a:spcPct val="100000"/>
                        </a:lnSpc>
                        <a:spcBef>
                          <a:spcPts val="0"/>
                        </a:spcBef>
                        <a:spcAft>
                          <a:spcPts val="0"/>
                        </a:spcAft>
                        <a:buFont typeface="Wingdings"/>
                        <a:buChar char="ü"/>
                      </a:pPr>
                      <a:r>
                        <a:rPr lang="en-US" sz="1800" b="0" i="0" u="none" strike="noStrike" noProof="0"/>
                        <a:t>Safety in the home and garden</a:t>
                      </a:r>
                      <a:endParaRPr lang="en-US"/>
                    </a:p>
                    <a:p>
                      <a:pPr marL="285750" lvl="0" indent="-285750" algn="l">
                        <a:lnSpc>
                          <a:spcPct val="100000"/>
                        </a:lnSpc>
                        <a:spcBef>
                          <a:spcPts val="0"/>
                        </a:spcBef>
                        <a:spcAft>
                          <a:spcPts val="0"/>
                        </a:spcAft>
                        <a:buFont typeface="Wingdings"/>
                        <a:buChar char="ü"/>
                      </a:pPr>
                      <a:r>
                        <a:rPr lang="en-US" sz="1800" b="0" i="0" u="none" strike="noStrike" noProof="0"/>
                        <a:t>Childhood Infectious diseases (meningitis, measles, mumps, rubella, chicken pox)</a:t>
                      </a:r>
                      <a:endParaRPr lang="en-US"/>
                    </a:p>
                    <a:p>
                      <a:pPr marL="285750" lvl="0" indent="-285750" algn="l">
                        <a:lnSpc>
                          <a:spcPct val="100000"/>
                        </a:lnSpc>
                        <a:spcBef>
                          <a:spcPts val="0"/>
                        </a:spcBef>
                        <a:spcAft>
                          <a:spcPts val="0"/>
                        </a:spcAft>
                        <a:buFont typeface="Wingdings"/>
                        <a:buChar char="ü"/>
                      </a:pPr>
                      <a:r>
                        <a:rPr lang="en-US" sz="1800" b="0" i="0" u="none" strike="noStrike" noProof="0"/>
                        <a:t>PIES development up to five years old</a:t>
                      </a:r>
                      <a:endParaRPr lang="en-US"/>
                    </a:p>
                    <a:p>
                      <a:pPr marL="285750" lvl="0" indent="-285750" algn="l">
                        <a:lnSpc>
                          <a:spcPct val="100000"/>
                        </a:lnSpc>
                        <a:spcBef>
                          <a:spcPts val="0"/>
                        </a:spcBef>
                        <a:spcAft>
                          <a:spcPts val="0"/>
                        </a:spcAft>
                        <a:buFont typeface="Wingdings"/>
                        <a:buChar char="ü"/>
                      </a:pPr>
                      <a:r>
                        <a:rPr lang="en-US" sz="1800" b="0" i="0" u="none" strike="noStrike" noProof="0"/>
                        <a:t>Child care provision and sources of support available</a:t>
                      </a:r>
                      <a:endParaRPr lang="en-US"/>
                    </a:p>
                    <a:p>
                      <a:pPr marL="0" lvl="0" indent="0" algn="l">
                        <a:lnSpc>
                          <a:spcPct val="100000"/>
                        </a:lnSpc>
                        <a:spcBef>
                          <a:spcPts val="0"/>
                        </a:spcBef>
                        <a:spcAft>
                          <a:spcPts val="0"/>
                        </a:spcAft>
                        <a:buNone/>
                      </a:pPr>
                      <a:endParaRPr lang="en-US" sz="1800" b="1" i="0" u="none" strike="noStrike" noProof="0">
                        <a:latin typeface="Calibri"/>
                      </a:endParaRPr>
                    </a:p>
                    <a:p>
                      <a:pPr marL="285750" lvl="0" indent="-285750" algn="l">
                        <a:lnSpc>
                          <a:spcPct val="100000"/>
                        </a:lnSpc>
                        <a:spcBef>
                          <a:spcPts val="0"/>
                        </a:spcBef>
                        <a:spcAft>
                          <a:spcPts val="0"/>
                        </a:spcAft>
                        <a:buFont typeface="Wingdings"/>
                        <a:buChar char="v"/>
                      </a:pPr>
                      <a:endParaRPr lang="en-US" sz="1800" b="1" i="0" u="none" strike="noStrike" noProof="0">
                        <a:latin typeface="Calibri"/>
                      </a:endParaRPr>
                    </a:p>
                    <a:p>
                      <a:pPr lvl="0" algn="l">
                        <a:buNone/>
                      </a:pPr>
                      <a:endParaRPr lang="en-US"/>
                    </a:p>
                  </a:txBody>
                  <a:tcPr/>
                </a:tc>
                <a:extLst>
                  <a:ext uri="{0D108BD9-81ED-4DB2-BD59-A6C34878D82A}">
                    <a16:rowId xmlns:a16="http://schemas.microsoft.com/office/drawing/2014/main" val="1100961657"/>
                  </a:ext>
                </a:extLst>
              </a:tr>
            </a:tbl>
          </a:graphicData>
        </a:graphic>
      </p:graphicFrame>
      <p:pic>
        <p:nvPicPr>
          <p:cNvPr id="9" name="Picture 9" descr="A picture containing scissors&#10;&#10;Description automatically generated">
            <a:extLst>
              <a:ext uri="{FF2B5EF4-FFF2-40B4-BE49-F238E27FC236}">
                <a16:creationId xmlns:a16="http://schemas.microsoft.com/office/drawing/2014/main" id="{C7A1AC8F-C1CD-4294-B885-8B51C66D2CD0}"/>
              </a:ext>
            </a:extLst>
          </p:cNvPr>
          <p:cNvPicPr>
            <a:picLocks noChangeAspect="1"/>
          </p:cNvPicPr>
          <p:nvPr/>
        </p:nvPicPr>
        <p:blipFill>
          <a:blip r:embed="rId2"/>
          <a:stretch>
            <a:fillRect/>
          </a:stretch>
        </p:blipFill>
        <p:spPr>
          <a:xfrm>
            <a:off x="10621994" y="181605"/>
            <a:ext cx="1457863" cy="1390828"/>
          </a:xfrm>
          <a:prstGeom prst="rect">
            <a:avLst/>
          </a:prstGeom>
          <a:ln>
            <a:solidFill>
              <a:srgbClr val="7030A0"/>
            </a:solidFill>
          </a:ln>
        </p:spPr>
      </p:pic>
      <p:pic>
        <p:nvPicPr>
          <p:cNvPr id="10" name="Picture 9" descr="A picture containing scissors&#10;&#10;Description automatically generated">
            <a:extLst>
              <a:ext uri="{FF2B5EF4-FFF2-40B4-BE49-F238E27FC236}">
                <a16:creationId xmlns:a16="http://schemas.microsoft.com/office/drawing/2014/main" id="{F968346F-4B56-4F4A-8465-7270A6F2CBED}"/>
              </a:ext>
            </a:extLst>
          </p:cNvPr>
          <p:cNvPicPr>
            <a:picLocks noChangeAspect="1"/>
          </p:cNvPicPr>
          <p:nvPr/>
        </p:nvPicPr>
        <p:blipFill>
          <a:blip r:embed="rId2"/>
          <a:stretch>
            <a:fillRect/>
          </a:stretch>
        </p:blipFill>
        <p:spPr>
          <a:xfrm>
            <a:off x="112144" y="181604"/>
            <a:ext cx="1457863" cy="1390828"/>
          </a:xfrm>
          <a:prstGeom prst="rect">
            <a:avLst/>
          </a:prstGeom>
          <a:ln>
            <a:solidFill>
              <a:srgbClr val="7030A0"/>
            </a:solidFill>
          </a:ln>
        </p:spPr>
      </p:pic>
    </p:spTree>
    <p:extLst>
      <p:ext uri="{BB962C8B-B14F-4D97-AF65-F5344CB8AC3E}">
        <p14:creationId xmlns:p14="http://schemas.microsoft.com/office/powerpoint/2010/main" val="25735162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5D67320-FCFD-4931-AAF7-C6C853329C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908651"/>
            <a:ext cx="3620882" cy="3640345"/>
          </a:xfrm>
        </p:spPr>
        <p:txBody>
          <a:bodyPr anchor="t">
            <a:normAutofit fontScale="90000"/>
          </a:bodyPr>
          <a:lstStyle/>
          <a:p>
            <a:pPr>
              <a:lnSpc>
                <a:spcPct val="90000"/>
              </a:lnSpc>
            </a:pPr>
            <a:r>
              <a:rPr lang="en-US" sz="2000" b="1">
                <a:solidFill>
                  <a:schemeClr val="bg1"/>
                </a:solidFill>
                <a:cs typeface="Calibri Light"/>
              </a:rPr>
              <a:t>ENGLISH LANGUAGE</a:t>
            </a:r>
            <a:br>
              <a:rPr lang="en-US" sz="2000" b="1">
                <a:cs typeface="Calibri Light"/>
              </a:rPr>
            </a:br>
            <a:r>
              <a:rPr lang="en-US" sz="2000" b="1">
                <a:solidFill>
                  <a:schemeClr val="bg1"/>
                </a:solidFill>
                <a:cs typeface="Calibri Light"/>
              </a:rPr>
              <a:t>LEVEL: GCSE</a:t>
            </a:r>
            <a:br>
              <a:rPr lang="en-US" sz="2000" b="1">
                <a:cs typeface="Calibri Light"/>
              </a:rPr>
            </a:br>
            <a:endParaRPr lang="en-US" sz="2000" b="1">
              <a:solidFill>
                <a:schemeClr val="bg1"/>
              </a:solidFill>
              <a:cs typeface="Calibri Light"/>
            </a:endParaRPr>
          </a:p>
          <a:p>
            <a:pPr marL="285750" indent="-285750">
              <a:lnSpc>
                <a:spcPct val="90000"/>
              </a:lnSpc>
              <a:buFont typeface="Arial"/>
              <a:buChar char="•"/>
            </a:pPr>
            <a:r>
              <a:rPr lang="en-US" sz="2000" b="1" u="sng">
                <a:solidFill>
                  <a:schemeClr val="bg1"/>
                </a:solidFill>
                <a:ea typeface="+mj-lt"/>
                <a:cs typeface="+mj-lt"/>
              </a:rPr>
              <a:t>Unit 1:</a:t>
            </a:r>
            <a:r>
              <a:rPr lang="en-US" sz="2000" b="1">
                <a:solidFill>
                  <a:schemeClr val="bg1"/>
                </a:solidFill>
                <a:ea typeface="+mj-lt"/>
                <a:cs typeface="+mj-lt"/>
              </a:rPr>
              <a:t> Writing for Purpose and Audience and Reading to Access Non-fiction and Media Texts (EXAM) 30%</a:t>
            </a:r>
            <a:br>
              <a:rPr lang="en-US" sz="2000" b="1">
                <a:ea typeface="+mj-lt"/>
                <a:cs typeface="+mj-lt"/>
              </a:rPr>
            </a:br>
            <a:endParaRPr lang="en-US" sz="2000">
              <a:solidFill>
                <a:schemeClr val="bg1"/>
              </a:solidFill>
            </a:endParaRPr>
          </a:p>
          <a:p>
            <a:pPr marL="285750" indent="-285750">
              <a:lnSpc>
                <a:spcPct val="90000"/>
              </a:lnSpc>
              <a:buFont typeface="Arial"/>
              <a:buChar char="•"/>
            </a:pPr>
            <a:r>
              <a:rPr lang="en-US" sz="2000" b="1" u="sng">
                <a:solidFill>
                  <a:schemeClr val="bg1"/>
                </a:solidFill>
                <a:ea typeface="+mj-lt"/>
                <a:cs typeface="+mj-lt"/>
              </a:rPr>
              <a:t>Unit 2: </a:t>
            </a:r>
            <a:r>
              <a:rPr lang="en-US" sz="2000" b="1">
                <a:solidFill>
                  <a:schemeClr val="bg1"/>
                </a:solidFill>
                <a:ea typeface="+mj-lt"/>
                <a:cs typeface="+mj-lt"/>
              </a:rPr>
              <a:t>Speaking and Listening (CONTROLLED ASSESSMENT) 20%</a:t>
            </a:r>
            <a:br>
              <a:rPr lang="en-US" sz="2000" b="1">
                <a:ea typeface="+mj-lt"/>
                <a:cs typeface="+mj-lt"/>
              </a:rPr>
            </a:br>
            <a:endParaRPr lang="en-US" sz="2000">
              <a:solidFill>
                <a:schemeClr val="bg1"/>
              </a:solidFill>
            </a:endParaRPr>
          </a:p>
          <a:p>
            <a:pPr marL="285750" indent="-285750">
              <a:lnSpc>
                <a:spcPct val="90000"/>
              </a:lnSpc>
              <a:buFont typeface="Arial"/>
              <a:buChar char="•"/>
            </a:pPr>
            <a:r>
              <a:rPr lang="en-US" sz="2000" b="1" u="sng">
                <a:solidFill>
                  <a:schemeClr val="bg1"/>
                </a:solidFill>
                <a:ea typeface="+mj-lt"/>
                <a:cs typeface="+mj-lt"/>
              </a:rPr>
              <a:t>Unit 3: </a:t>
            </a:r>
            <a:r>
              <a:rPr lang="en-US" sz="2000" b="1">
                <a:solidFill>
                  <a:schemeClr val="bg1"/>
                </a:solidFill>
                <a:ea typeface="+mj-lt"/>
                <a:cs typeface="+mj-lt"/>
              </a:rPr>
              <a:t>Studying Spoken and Written Language (CONTROLLED ASSESSMENT) 20%</a:t>
            </a:r>
            <a:br>
              <a:rPr lang="en-US" sz="2000" b="1">
                <a:ea typeface="+mj-lt"/>
                <a:cs typeface="+mj-lt"/>
              </a:rPr>
            </a:br>
            <a:endParaRPr lang="en-US" sz="2000">
              <a:solidFill>
                <a:schemeClr val="bg1"/>
              </a:solidFill>
            </a:endParaRPr>
          </a:p>
          <a:p>
            <a:pPr marL="285750" indent="-285750">
              <a:lnSpc>
                <a:spcPct val="90000"/>
              </a:lnSpc>
              <a:buFont typeface="Arial"/>
              <a:buChar char="•"/>
            </a:pPr>
            <a:r>
              <a:rPr lang="en-US" sz="2000" b="1" u="sng">
                <a:solidFill>
                  <a:schemeClr val="bg1"/>
                </a:solidFill>
                <a:ea typeface="+mj-lt"/>
                <a:cs typeface="+mj-lt"/>
              </a:rPr>
              <a:t>Unit 4:</a:t>
            </a:r>
            <a:r>
              <a:rPr lang="en-US" sz="2000" b="1">
                <a:solidFill>
                  <a:schemeClr val="bg1"/>
                </a:solidFill>
                <a:ea typeface="+mj-lt"/>
                <a:cs typeface="+mj-lt"/>
              </a:rPr>
              <a:t> Personal or Creative Writing and Reading Literary and Non-fiction  Texts (EXAM)</a:t>
            </a:r>
            <a:r>
              <a:rPr lang="en-US" sz="2000">
                <a:solidFill>
                  <a:schemeClr val="bg1"/>
                </a:solidFill>
                <a:ea typeface="+mj-lt"/>
                <a:cs typeface="+mj-lt"/>
              </a:rPr>
              <a:t>. </a:t>
            </a:r>
            <a:r>
              <a:rPr lang="en-US" sz="2000" b="1">
                <a:solidFill>
                  <a:schemeClr val="bg1"/>
                </a:solidFill>
                <a:ea typeface="+mj-lt"/>
                <a:cs typeface="+mj-lt"/>
              </a:rPr>
              <a:t>30%</a:t>
            </a:r>
            <a:endParaRPr lang="en-US" sz="2000" b="1">
              <a:solidFill>
                <a:schemeClr val="bg1"/>
              </a:solidFill>
            </a:endParaRPr>
          </a:p>
          <a:p>
            <a:pPr>
              <a:lnSpc>
                <a:spcPct val="90000"/>
              </a:lnSpc>
            </a:pPr>
            <a:br>
              <a:rPr lang="en-US" sz="1000">
                <a:cs typeface="Calibri Light"/>
              </a:rPr>
            </a:br>
            <a:br>
              <a:rPr lang="en-US" sz="1000">
                <a:cs typeface="Calibri Light"/>
              </a:rPr>
            </a:br>
            <a:endParaRPr lang="en-US" sz="1000">
              <a:solidFill>
                <a:schemeClr val="bg1"/>
              </a:solidFill>
            </a:endParaRPr>
          </a:p>
        </p:txBody>
      </p:sp>
      <p:cxnSp>
        <p:nvCxnSpPr>
          <p:cNvPr id="37" name="Straight Connector 36">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4" descr="Book Reading Opened · Free photo on Pixabay">
            <a:extLst>
              <a:ext uri="{FF2B5EF4-FFF2-40B4-BE49-F238E27FC236}">
                <a16:creationId xmlns:a16="http://schemas.microsoft.com/office/drawing/2014/main" id="{4F2F8D27-F076-4AC0-803A-630D66EFCB95}"/>
              </a:ext>
            </a:extLst>
          </p:cNvPr>
          <p:cNvPicPr>
            <a:picLocks noChangeAspect="1"/>
          </p:cNvPicPr>
          <p:nvPr/>
        </p:nvPicPr>
        <p:blipFill rotWithShape="1">
          <a:blip r:embed="rId2"/>
          <a:srcRect l="18995" r="10066"/>
          <a:stretch/>
        </p:blipFill>
        <p:spPr>
          <a:xfrm>
            <a:off x="4876158" y="10"/>
            <a:ext cx="7315841" cy="6857990"/>
          </a:xfrm>
          <a:prstGeom prst="rect">
            <a:avLst/>
          </a:prstGeom>
        </p:spPr>
      </p:pic>
    </p:spTree>
    <p:extLst>
      <p:ext uri="{BB962C8B-B14F-4D97-AF65-F5344CB8AC3E}">
        <p14:creationId xmlns:p14="http://schemas.microsoft.com/office/powerpoint/2010/main" val="3211132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6244" y="3327337"/>
            <a:ext cx="10619509" cy="1200329"/>
          </a:xfrm>
          <a:prstGeom prst="rect">
            <a:avLst/>
          </a:prstGeom>
        </p:spPr>
        <p:txBody>
          <a:bodyPr wrap="square">
            <a:spAutoFit/>
          </a:bodyPr>
          <a:lstStyle/>
          <a:p>
            <a:r>
              <a:rPr lang="en-GB" sz="2400">
                <a:solidFill>
                  <a:srgbClr val="141414"/>
                </a:solidFill>
                <a:latin typeface="Comic Sans MS" panose="030F0702030302020204" pitchFamily="66" charset="0"/>
              </a:rPr>
              <a:t>This qualification is for learners whose first language isn’t English, helping them gain the communication skills needed to progress in the workplace, education and beyond. </a:t>
            </a:r>
          </a:p>
        </p:txBody>
      </p:sp>
      <p:sp>
        <p:nvSpPr>
          <p:cNvPr id="5" name="Rectangle 4"/>
          <p:cNvSpPr/>
          <p:nvPr/>
        </p:nvSpPr>
        <p:spPr>
          <a:xfrm>
            <a:off x="786244" y="4531538"/>
            <a:ext cx="2649683" cy="2308324"/>
          </a:xfrm>
          <a:prstGeom prst="rect">
            <a:avLst/>
          </a:prstGeom>
        </p:spPr>
        <p:txBody>
          <a:bodyPr wrap="square">
            <a:spAutoFit/>
          </a:bodyPr>
          <a:lstStyle/>
          <a:p>
            <a:r>
              <a:rPr lang="en-GB" sz="2400" b="1">
                <a:latin typeface="Comic Sans MS" panose="030F0702030302020204" pitchFamily="66" charset="0"/>
              </a:rPr>
              <a:t>Levels available:</a:t>
            </a:r>
          </a:p>
          <a:p>
            <a:r>
              <a:rPr lang="en-GB" sz="2400">
                <a:solidFill>
                  <a:srgbClr val="7030A0"/>
                </a:solidFill>
                <a:latin typeface="Comic Sans MS" panose="030F0702030302020204" pitchFamily="66" charset="0"/>
              </a:rPr>
              <a:t>Entry Level 1 </a:t>
            </a:r>
          </a:p>
          <a:p>
            <a:r>
              <a:rPr lang="en-GB" sz="2400">
                <a:solidFill>
                  <a:srgbClr val="7030A0"/>
                </a:solidFill>
                <a:latin typeface="Comic Sans MS" panose="030F0702030302020204" pitchFamily="66" charset="0"/>
              </a:rPr>
              <a:t>Entry Level 2</a:t>
            </a:r>
          </a:p>
          <a:p>
            <a:r>
              <a:rPr lang="en-GB" sz="2400">
                <a:solidFill>
                  <a:srgbClr val="7030A0"/>
                </a:solidFill>
                <a:latin typeface="Comic Sans MS" panose="030F0702030302020204" pitchFamily="66" charset="0"/>
              </a:rPr>
              <a:t>Entry Level 3</a:t>
            </a:r>
          </a:p>
          <a:p>
            <a:r>
              <a:rPr lang="en-GB" sz="2400">
                <a:solidFill>
                  <a:srgbClr val="7030A0"/>
                </a:solidFill>
                <a:latin typeface="Comic Sans MS" panose="030F0702030302020204" pitchFamily="66" charset="0"/>
              </a:rPr>
              <a:t>Level 1</a:t>
            </a:r>
          </a:p>
          <a:p>
            <a:r>
              <a:rPr lang="en-GB" sz="2400">
                <a:solidFill>
                  <a:srgbClr val="7030A0"/>
                </a:solidFill>
                <a:latin typeface="Comic Sans MS" panose="030F0702030302020204" pitchFamily="66" charset="0"/>
              </a:rPr>
              <a:t>Level 2</a:t>
            </a:r>
          </a:p>
        </p:txBody>
      </p:sp>
      <p:sp>
        <p:nvSpPr>
          <p:cNvPr id="6" name="Rectangle 5"/>
          <p:cNvSpPr/>
          <p:nvPr/>
        </p:nvSpPr>
        <p:spPr>
          <a:xfrm>
            <a:off x="4175382" y="4531538"/>
            <a:ext cx="3583163" cy="1569660"/>
          </a:xfrm>
          <a:prstGeom prst="rect">
            <a:avLst/>
          </a:prstGeom>
        </p:spPr>
        <p:txBody>
          <a:bodyPr wrap="square">
            <a:spAutoFit/>
          </a:bodyPr>
          <a:lstStyle/>
          <a:p>
            <a:r>
              <a:rPr lang="en-GB" sz="2400" b="1">
                <a:solidFill>
                  <a:srgbClr val="141414"/>
                </a:solidFill>
                <a:latin typeface="Comic Sans MS" panose="030F0702030302020204" pitchFamily="66" charset="0"/>
              </a:rPr>
              <a:t>Assessments:</a:t>
            </a:r>
          </a:p>
          <a:p>
            <a:r>
              <a:rPr lang="en-GB" sz="2400">
                <a:solidFill>
                  <a:srgbClr val="7030A0"/>
                </a:solidFill>
                <a:latin typeface="Comic Sans MS" panose="030F0702030302020204" pitchFamily="66" charset="0"/>
              </a:rPr>
              <a:t>Speaking and Listening</a:t>
            </a:r>
            <a:br>
              <a:rPr lang="en-GB" sz="2400">
                <a:solidFill>
                  <a:srgbClr val="7030A0"/>
                </a:solidFill>
                <a:latin typeface="Comic Sans MS" panose="030F0702030302020204" pitchFamily="66" charset="0"/>
              </a:rPr>
            </a:br>
            <a:r>
              <a:rPr lang="en-GB" sz="2400">
                <a:solidFill>
                  <a:srgbClr val="7030A0"/>
                </a:solidFill>
                <a:latin typeface="Comic Sans MS" panose="030F0702030302020204" pitchFamily="66" charset="0"/>
              </a:rPr>
              <a:t>Reading</a:t>
            </a:r>
            <a:br>
              <a:rPr lang="en-GB" sz="2400">
                <a:solidFill>
                  <a:srgbClr val="7030A0"/>
                </a:solidFill>
                <a:latin typeface="Comic Sans MS" panose="030F0702030302020204" pitchFamily="66" charset="0"/>
              </a:rPr>
            </a:br>
            <a:r>
              <a:rPr lang="en-GB" sz="2400">
                <a:solidFill>
                  <a:srgbClr val="7030A0"/>
                </a:solidFill>
                <a:latin typeface="Comic Sans MS" panose="030F0702030302020204" pitchFamily="66" charset="0"/>
              </a:rPr>
              <a:t>Writing</a:t>
            </a:r>
          </a:p>
        </p:txBody>
      </p:sp>
      <p:pic>
        <p:nvPicPr>
          <p:cNvPr id="1026" name="Picture 2" descr="ESOL Development Day - 21 May, London | City of Sanctuary U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7675" y="270485"/>
            <a:ext cx="3896648" cy="162181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34291" y="1892304"/>
            <a:ext cx="11083635" cy="1200329"/>
          </a:xfrm>
          <a:prstGeom prst="rect">
            <a:avLst/>
          </a:prstGeom>
        </p:spPr>
        <p:txBody>
          <a:bodyPr wrap="square">
            <a:spAutoFit/>
          </a:bodyPr>
          <a:lstStyle/>
          <a:p>
            <a:pPr algn="ctr"/>
            <a:r>
              <a:rPr lang="en-GB" sz="3600" b="1">
                <a:latin typeface="Comic Sans MS" panose="030F0702030302020204" pitchFamily="66" charset="0"/>
              </a:rPr>
              <a:t>ESOL Skills for Life</a:t>
            </a:r>
            <a:br>
              <a:rPr lang="en-GB" sz="3600" b="1">
                <a:latin typeface="Comic Sans MS" panose="030F0702030302020204" pitchFamily="66" charset="0"/>
              </a:rPr>
            </a:br>
            <a:r>
              <a:rPr lang="en-GB" sz="3600" b="1">
                <a:solidFill>
                  <a:srgbClr val="7030A0"/>
                </a:solidFill>
                <a:latin typeface="Comic Sans MS" panose="030F0702030302020204" pitchFamily="66" charset="0"/>
              </a:rPr>
              <a:t>(English for Speakers of other Languages)</a:t>
            </a:r>
            <a:endParaRPr lang="en-GB" sz="3600"/>
          </a:p>
        </p:txBody>
      </p:sp>
      <p:pic>
        <p:nvPicPr>
          <p:cNvPr id="12" name="Picture 11" descr="Outdoors clipart rocky hills, Outdoors rocky hills Transparent FREE for  download on WebStockReview 2021"/>
          <p:cNvPicPr/>
          <p:nvPr/>
        </p:nvPicPr>
        <p:blipFill>
          <a:blip r:embed="rId3">
            <a:extLst>
              <a:ext uri="{28A0092B-C50C-407E-A947-70E740481C1C}">
                <a14:useLocalDpi xmlns:a14="http://schemas.microsoft.com/office/drawing/2010/main" val="0"/>
              </a:ext>
            </a:extLst>
          </a:blip>
          <a:srcRect/>
          <a:stretch>
            <a:fillRect/>
          </a:stretch>
        </p:blipFill>
        <p:spPr bwMode="auto">
          <a:xfrm>
            <a:off x="8822748" y="4364182"/>
            <a:ext cx="2995178" cy="2313708"/>
          </a:xfrm>
          <a:prstGeom prst="rect">
            <a:avLst/>
          </a:prstGeom>
          <a:noFill/>
          <a:ln>
            <a:noFill/>
          </a:ln>
        </p:spPr>
      </p:pic>
    </p:spTree>
    <p:extLst>
      <p:ext uri="{BB962C8B-B14F-4D97-AF65-F5344CB8AC3E}">
        <p14:creationId xmlns:p14="http://schemas.microsoft.com/office/powerpoint/2010/main" val="2381762412"/>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4.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27</Slides>
  <Notes>1</Notes>
  <HiddenSlides>0</HiddenSlides>
  <ScaleCrop>false</ScaleCrop>
  <HeadingPairs>
    <vt:vector size="4" baseType="variant">
      <vt:variant>
        <vt:lpstr>Theme</vt:lpstr>
      </vt:variant>
      <vt:variant>
        <vt:i4>5</vt:i4>
      </vt:variant>
      <vt:variant>
        <vt:lpstr>Slide Titles</vt:lpstr>
      </vt:variant>
      <vt:variant>
        <vt:i4>27</vt:i4>
      </vt:variant>
    </vt:vector>
  </HeadingPairs>
  <TitlesOfParts>
    <vt:vector size="32" baseType="lpstr">
      <vt:lpstr>1_office theme</vt:lpstr>
      <vt:lpstr>office theme</vt:lpstr>
      <vt:lpstr>ChronicleVTI</vt:lpstr>
      <vt:lpstr>Ion</vt:lpstr>
      <vt:lpstr>office theme</vt:lpstr>
      <vt:lpstr>Year 10 Subject Choices 2023</vt:lpstr>
      <vt:lpstr>PowerPoint Presentation</vt:lpstr>
      <vt:lpstr>Level 2 Applied Science</vt:lpstr>
      <vt:lpstr>Single Award Science</vt:lpstr>
      <vt:lpstr>Double Award Science</vt:lpstr>
      <vt:lpstr>BTEC Business</vt:lpstr>
      <vt:lpstr>Child Development</vt:lpstr>
      <vt:lpstr>ENGLISH LANGUAGE LEVEL: GCSE  Unit 1: Writing for Purpose and Audience and Reading to Access Non-fiction and Media Texts (EXAM) 30%  Unit 2: Speaking and Listening (CONTROLLED ASSESSMENT) 20%  Unit 3: Studying Spoken and Written Language (CONTROLLED ASSESSMENT) 20%  Unit 4: Personal or Creative Writing and Reading Literary and Non-fiction  Texts (EXAM). 30%   </vt:lpstr>
      <vt:lpstr>PowerPoint Presentation</vt:lpstr>
      <vt:lpstr>MODERN LANGUAGES-  FRENCH</vt:lpstr>
      <vt:lpstr>GCSE Home Economics:  Food and Nutrition</vt:lpstr>
      <vt:lpstr>PowerPoint Presentation</vt:lpstr>
      <vt:lpstr>History GCSE</vt:lpstr>
      <vt:lpstr>OCN ICT</vt:lpstr>
      <vt:lpstr>BTEC ICT</vt:lpstr>
      <vt:lpstr>MATHEMATICS </vt:lpstr>
      <vt:lpstr>MATHEMATICAL SKILLS</vt:lpstr>
      <vt:lpstr>GCSE MUSIC </vt:lpstr>
      <vt:lpstr>            </vt:lpstr>
      <vt:lpstr>PowerPoint Presentation</vt:lpstr>
      <vt:lpstr>Occupational Studies</vt:lpstr>
      <vt:lpstr>BTEC Level 2 (SRC)</vt:lpstr>
      <vt:lpstr>Personal Success &amp; Well-being</vt:lpstr>
      <vt:lpstr>GCSE Physical Education</vt:lpstr>
      <vt:lpstr>Prince's Trust: Level 2 Personal Development and Employability</vt:lpstr>
      <vt:lpstr>Religious Studies</vt:lpstr>
      <vt:lpstr>GCSE Technology &amp; Design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Arlene Smiton</dc:creator>
  <cp:revision>5</cp:revision>
  <dcterms:created xsi:type="dcterms:W3CDTF">2021-01-29T14:09:10Z</dcterms:created>
  <dcterms:modified xsi:type="dcterms:W3CDTF">2023-02-02T11:09:25Z</dcterms:modified>
</cp:coreProperties>
</file>